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" ContentType="image/tiff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5"/>
  </p:notesMasterIdLst>
  <p:sldIdLst>
    <p:sldId id="256" r:id="rId2"/>
    <p:sldId id="257" r:id="rId3"/>
    <p:sldId id="263" r:id="rId4"/>
    <p:sldId id="327" r:id="rId5"/>
    <p:sldId id="297" r:id="rId6"/>
    <p:sldId id="330" r:id="rId7"/>
    <p:sldId id="298" r:id="rId8"/>
    <p:sldId id="285" r:id="rId9"/>
    <p:sldId id="271" r:id="rId10"/>
    <p:sldId id="262" r:id="rId11"/>
    <p:sldId id="272" r:id="rId12"/>
    <p:sldId id="304" r:id="rId13"/>
    <p:sldId id="305" r:id="rId14"/>
    <p:sldId id="306" r:id="rId15"/>
    <p:sldId id="307" r:id="rId16"/>
    <p:sldId id="308" r:id="rId17"/>
    <p:sldId id="329" r:id="rId18"/>
    <p:sldId id="336" r:id="rId19"/>
    <p:sldId id="345" r:id="rId20"/>
    <p:sldId id="344" r:id="rId21"/>
    <p:sldId id="342" r:id="rId22"/>
    <p:sldId id="314" r:id="rId23"/>
    <p:sldId id="333" r:id="rId24"/>
    <p:sldId id="332" r:id="rId25"/>
    <p:sldId id="282" r:id="rId26"/>
    <p:sldId id="303" r:id="rId27"/>
    <p:sldId id="309" r:id="rId28"/>
    <p:sldId id="316" r:id="rId29"/>
    <p:sldId id="341" r:id="rId30"/>
    <p:sldId id="339" r:id="rId31"/>
    <p:sldId id="325" r:id="rId32"/>
    <p:sldId id="311" r:id="rId33"/>
    <p:sldId id="340" r:id="rId34"/>
    <p:sldId id="322" r:id="rId35"/>
    <p:sldId id="326" r:id="rId36"/>
    <p:sldId id="324" r:id="rId37"/>
    <p:sldId id="320" r:id="rId38"/>
    <p:sldId id="346" r:id="rId39"/>
    <p:sldId id="280" r:id="rId40"/>
    <p:sldId id="277" r:id="rId41"/>
    <p:sldId id="281" r:id="rId42"/>
    <p:sldId id="288" r:id="rId43"/>
    <p:sldId id="323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21B3A"/>
    <a:srgbClr val="032042"/>
    <a:srgbClr val="041E41"/>
    <a:srgbClr val="062043"/>
    <a:srgbClr val="031A3A"/>
    <a:srgbClr val="051F42"/>
    <a:srgbClr val="041B3B"/>
    <a:srgbClr val="042045"/>
    <a:srgbClr val="02122B"/>
    <a:srgbClr val="0212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558" autoAdjust="0"/>
    <p:restoredTop sz="94660"/>
  </p:normalViewPr>
  <p:slideViewPr>
    <p:cSldViewPr snapToGrid="0">
      <p:cViewPr varScale="1">
        <p:scale>
          <a:sx n="89" d="100"/>
          <a:sy n="89" d="100"/>
        </p:scale>
        <p:origin x="715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EC22E2-038A-4432-9046-B9A37C16E29B}" type="datetimeFigureOut">
              <a:rPr lang="en-AU" smtClean="0"/>
              <a:t>12/02/2016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224DB4-2F23-4C66-980F-9CA19DCDC6D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223497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D9B77C-7689-42E1-9801-D6398972F111}" type="slidenum">
              <a:rPr lang="en-AU">
                <a:solidFill>
                  <a:prstClr val="black"/>
                </a:solidFill>
              </a:rPr>
              <a:pPr/>
              <a:t>16</a:t>
            </a:fld>
            <a:endParaRPr lang="en-AU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76314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D9B77C-7689-42E1-9801-D6398972F111}" type="slidenum">
              <a:rPr lang="en-AU" smtClean="0">
                <a:solidFill>
                  <a:prstClr val="black"/>
                </a:solidFill>
              </a:rPr>
              <a:pPr/>
              <a:t>17</a:t>
            </a:fld>
            <a:endParaRPr lang="en-AU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69519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D9B77C-7689-42E1-9801-D6398972F111}" type="slidenum">
              <a:rPr lang="en-AU" smtClean="0">
                <a:solidFill>
                  <a:prstClr val="black"/>
                </a:solidFill>
              </a:rPr>
              <a:pPr/>
              <a:t>18</a:t>
            </a:fld>
            <a:endParaRPr lang="en-AU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26774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D9B77C-7689-42E1-9801-D6398972F111}" type="slidenum">
              <a:rPr lang="en-AU" smtClean="0">
                <a:solidFill>
                  <a:prstClr val="black"/>
                </a:solidFill>
              </a:rPr>
              <a:pPr/>
              <a:t>19</a:t>
            </a:fld>
            <a:endParaRPr lang="en-AU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51397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D9B77C-7689-42E1-9801-D6398972F111}" type="slidenum">
              <a:rPr lang="en-AU" smtClean="0">
                <a:solidFill>
                  <a:prstClr val="black"/>
                </a:solidFill>
              </a:rPr>
              <a:pPr/>
              <a:t>20</a:t>
            </a:fld>
            <a:endParaRPr lang="en-AU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98192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D9B77C-7689-42E1-9801-D6398972F111}" type="slidenum">
              <a:rPr lang="en-AU" smtClean="0">
                <a:solidFill>
                  <a:prstClr val="black"/>
                </a:solidFill>
              </a:rPr>
              <a:pPr/>
              <a:t>21</a:t>
            </a:fld>
            <a:endParaRPr lang="en-AU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66530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D9B77C-7689-42E1-9801-D6398972F111}" type="slidenum">
              <a:rPr lang="en-AU" smtClean="0">
                <a:solidFill>
                  <a:prstClr val="black"/>
                </a:solidFill>
              </a:rPr>
              <a:pPr/>
              <a:t>22</a:t>
            </a:fld>
            <a:endParaRPr lang="en-AU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89348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22363"/>
            <a:ext cx="103632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8996E-4923-4B77-BA58-9C06D6E6732E}" type="datetimeFigureOut">
              <a:rPr lang="en-AU" smtClean="0">
                <a:solidFill>
                  <a:prstClr val="black">
                    <a:tint val="75000"/>
                  </a:prstClr>
                </a:solidFill>
              </a:rPr>
              <a:pPr/>
              <a:t>12/02/2016</a:t>
            </a:fld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1060D-D8D6-4941-92C4-1039CFFB9924}" type="slidenum">
              <a:rPr lang="en-A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85047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8996E-4923-4B77-BA58-9C06D6E6732E}" type="datetimeFigureOut">
              <a:rPr lang="en-AU" smtClean="0">
                <a:solidFill>
                  <a:prstClr val="black">
                    <a:tint val="75000"/>
                  </a:prstClr>
                </a:solidFill>
              </a:rPr>
              <a:pPr/>
              <a:t>12/02/2016</a:t>
            </a:fld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1060D-D8D6-4941-92C4-1039CFFB9924}" type="slidenum">
              <a:rPr lang="en-A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22352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8996E-4923-4B77-BA58-9C06D6E6732E}" type="datetimeFigureOut">
              <a:rPr lang="en-AU" smtClean="0">
                <a:solidFill>
                  <a:prstClr val="black">
                    <a:tint val="75000"/>
                  </a:prstClr>
                </a:solidFill>
              </a:rPr>
              <a:pPr/>
              <a:t>12/02/2016</a:t>
            </a:fld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1060D-D8D6-4941-92C4-1039CFFB9924}" type="slidenum">
              <a:rPr lang="en-A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77045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8996E-4923-4B77-BA58-9C06D6E6732E}" type="datetimeFigureOut">
              <a:rPr lang="en-AU" smtClean="0">
                <a:solidFill>
                  <a:prstClr val="black">
                    <a:tint val="75000"/>
                  </a:prstClr>
                </a:solidFill>
              </a:rPr>
              <a:pPr/>
              <a:t>12/02/2016</a:t>
            </a:fld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1060D-D8D6-4941-92C4-1039CFFB9924}" type="slidenum">
              <a:rPr lang="en-A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62912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8996E-4923-4B77-BA58-9C06D6E6732E}" type="datetimeFigureOut">
              <a:rPr lang="en-AU" smtClean="0">
                <a:solidFill>
                  <a:prstClr val="black">
                    <a:tint val="75000"/>
                  </a:prstClr>
                </a:solidFill>
              </a:rPr>
              <a:pPr/>
              <a:t>12/02/2016</a:t>
            </a:fld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1060D-D8D6-4941-92C4-1039CFFB9924}" type="slidenum">
              <a:rPr lang="en-A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70479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8996E-4923-4B77-BA58-9C06D6E6732E}" type="datetimeFigureOut">
              <a:rPr lang="en-AU" smtClean="0">
                <a:solidFill>
                  <a:prstClr val="black">
                    <a:tint val="75000"/>
                  </a:prstClr>
                </a:solidFill>
              </a:rPr>
              <a:pPr/>
              <a:t>12/02/2016</a:t>
            </a:fld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1060D-D8D6-4941-92C4-1039CFFB9924}" type="slidenum">
              <a:rPr lang="en-A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00616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8996E-4923-4B77-BA58-9C06D6E6732E}" type="datetimeFigureOut">
              <a:rPr lang="en-AU" smtClean="0">
                <a:solidFill>
                  <a:prstClr val="black">
                    <a:tint val="75000"/>
                  </a:prstClr>
                </a:solidFill>
              </a:rPr>
              <a:pPr/>
              <a:t>12/02/2016</a:t>
            </a:fld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1060D-D8D6-4941-92C4-1039CFFB9924}" type="slidenum">
              <a:rPr lang="en-A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32958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8996E-4923-4B77-BA58-9C06D6E6732E}" type="datetimeFigureOut">
              <a:rPr lang="en-AU" smtClean="0">
                <a:solidFill>
                  <a:prstClr val="black">
                    <a:tint val="75000"/>
                  </a:prstClr>
                </a:solidFill>
              </a:rPr>
              <a:pPr/>
              <a:t>12/02/2016</a:t>
            </a:fld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1060D-D8D6-4941-92C4-1039CFFB9924}" type="slidenum">
              <a:rPr lang="en-A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48016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8996E-4923-4B77-BA58-9C06D6E6732E}" type="datetimeFigureOut">
              <a:rPr lang="en-AU" smtClean="0">
                <a:solidFill>
                  <a:prstClr val="black">
                    <a:tint val="75000"/>
                  </a:prstClr>
                </a:solidFill>
              </a:rPr>
              <a:pPr/>
              <a:t>12/02/2016</a:t>
            </a:fld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1060D-D8D6-4941-92C4-1039CFFB9924}" type="slidenum">
              <a:rPr lang="en-A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46359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8996E-4923-4B77-BA58-9C06D6E6732E}" type="datetimeFigureOut">
              <a:rPr lang="en-AU" smtClean="0">
                <a:solidFill>
                  <a:prstClr val="black">
                    <a:tint val="75000"/>
                  </a:prstClr>
                </a:solidFill>
              </a:rPr>
              <a:pPr/>
              <a:t>12/02/2016</a:t>
            </a:fld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1060D-D8D6-4941-92C4-1039CFFB9924}" type="slidenum">
              <a:rPr lang="en-A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85212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8996E-4923-4B77-BA58-9C06D6E6732E}" type="datetimeFigureOut">
              <a:rPr lang="en-AU" smtClean="0">
                <a:solidFill>
                  <a:prstClr val="black">
                    <a:tint val="75000"/>
                  </a:prstClr>
                </a:solidFill>
              </a:rPr>
              <a:pPr/>
              <a:t>12/02/2016</a:t>
            </a:fld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1060D-D8D6-4941-92C4-1039CFFB9924}" type="slidenum">
              <a:rPr lang="en-A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54132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68996E-4923-4B77-BA58-9C06D6E6732E}" type="datetimeFigureOut">
              <a:rPr lang="en-AU" smtClean="0">
                <a:solidFill>
                  <a:prstClr val="black">
                    <a:tint val="75000"/>
                  </a:prstClr>
                </a:solidFill>
              </a:rPr>
              <a:pPr/>
              <a:t>12/02/2016</a:t>
            </a:fld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01060D-D8D6-4941-92C4-1039CFFB9924}" type="slidenum">
              <a:rPr lang="en-A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79069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Relationship Id="rId9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tiff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"/><Relationship Id="rId7" Type="http://schemas.openxmlformats.org/officeDocument/2006/relationships/image" Target="../media/image24.tif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tiff"/><Relationship Id="rId5" Type="http://schemas.openxmlformats.org/officeDocument/2006/relationships/image" Target="../media/image22.tiff"/><Relationship Id="rId4" Type="http://schemas.openxmlformats.org/officeDocument/2006/relationships/image" Target="../media/image21.tiff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25.tif"/><Relationship Id="rId7" Type="http://schemas.openxmlformats.org/officeDocument/2006/relationships/image" Target="../media/image29.tif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8.tiff"/><Relationship Id="rId5" Type="http://schemas.openxmlformats.org/officeDocument/2006/relationships/image" Target="../media/image27.tiff"/><Relationship Id="rId4" Type="http://schemas.openxmlformats.org/officeDocument/2006/relationships/image" Target="../media/image26.tiff"/><Relationship Id="rId9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31.tiff"/><Relationship Id="rId7" Type="http://schemas.openxmlformats.org/officeDocument/2006/relationships/image" Target="../media/image19.tif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4.tiff"/><Relationship Id="rId5" Type="http://schemas.openxmlformats.org/officeDocument/2006/relationships/image" Target="../media/image33.tiff"/><Relationship Id="rId4" Type="http://schemas.openxmlformats.org/officeDocument/2006/relationships/image" Target="../media/image32.tif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tiff"/><Relationship Id="rId5" Type="http://schemas.openxmlformats.org/officeDocument/2006/relationships/image" Target="../media/image34.tiff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35.tif"/><Relationship Id="rId7" Type="http://schemas.openxmlformats.org/officeDocument/2006/relationships/image" Target="../media/image39.tif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8.tiff"/><Relationship Id="rId5" Type="http://schemas.openxmlformats.org/officeDocument/2006/relationships/image" Target="../media/image37.tiff"/><Relationship Id="rId4" Type="http://schemas.openxmlformats.org/officeDocument/2006/relationships/image" Target="../media/image36.tiff"/><Relationship Id="rId9" Type="http://schemas.openxmlformats.org/officeDocument/2006/relationships/image" Target="../media/image3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2.jpeg"/><Relationship Id="rId4" Type="http://schemas.openxmlformats.org/officeDocument/2006/relationships/image" Target="../media/image41.jpe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ti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Cognitive Processing Systems of Enumeration</a:t>
            </a:r>
            <a:endParaRPr lang="en-AU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Paul Garrett  &amp; Ami Eidels</a:t>
            </a:r>
            <a:endParaRPr lang="en-AU" dirty="0">
              <a:solidFill>
                <a:schemeClr val="bg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484407" y="5057745"/>
            <a:ext cx="7223186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500" dirty="0" smtClean="0">
                <a:solidFill>
                  <a:schemeClr val="bg1"/>
                </a:solidFill>
              </a:rPr>
              <a:t>Enumeration: The process of quantifying a set of numerous items</a:t>
            </a:r>
            <a:endParaRPr lang="en-US" sz="2500" dirty="0">
              <a:solidFill>
                <a:schemeClr val="bg1"/>
              </a:solidFill>
            </a:endParaRPr>
          </a:p>
        </p:txBody>
      </p:sp>
      <p:pic>
        <p:nvPicPr>
          <p:cNvPr id="5" name="Picture 4" descr="UoN_logo_square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63"/>
          <a:stretch/>
        </p:blipFill>
        <p:spPr bwMode="auto">
          <a:xfrm>
            <a:off x="10523095" y="0"/>
            <a:ext cx="1668905" cy="164891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68123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bg1"/>
                </a:solidFill>
              </a:rPr>
              <a:t>Aim</a:t>
            </a:r>
            <a:endParaRPr lang="en-AU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sz="3300" dirty="0" smtClean="0">
                <a:solidFill>
                  <a:schemeClr val="bg1"/>
                </a:solidFill>
              </a:rPr>
              <a:t>To assess whether </a:t>
            </a:r>
            <a:r>
              <a:rPr lang="en-US" sz="3300" dirty="0" err="1" smtClean="0">
                <a:solidFill>
                  <a:schemeClr val="bg1"/>
                </a:solidFill>
              </a:rPr>
              <a:t>subitizing</a:t>
            </a:r>
            <a:r>
              <a:rPr lang="en-US" sz="3300" dirty="0" smtClean="0">
                <a:solidFill>
                  <a:schemeClr val="bg1"/>
                </a:solidFill>
              </a:rPr>
              <a:t> is an effortless process</a:t>
            </a:r>
          </a:p>
          <a:p>
            <a:endParaRPr lang="en-US" sz="3300" dirty="0">
              <a:solidFill>
                <a:schemeClr val="bg1"/>
              </a:solidFill>
            </a:endParaRPr>
          </a:p>
          <a:p>
            <a:r>
              <a:rPr lang="en-US" sz="3300" dirty="0" smtClean="0">
                <a:solidFill>
                  <a:schemeClr val="bg1"/>
                </a:solidFill>
              </a:rPr>
              <a:t>To assess how systems of enumeration combine within the </a:t>
            </a:r>
            <a:r>
              <a:rPr lang="en-US" sz="3300" dirty="0" err="1" smtClean="0">
                <a:solidFill>
                  <a:schemeClr val="bg1"/>
                </a:solidFill>
              </a:rPr>
              <a:t>subitizing</a:t>
            </a:r>
            <a:r>
              <a:rPr lang="en-US" sz="3300" dirty="0">
                <a:solidFill>
                  <a:schemeClr val="bg1"/>
                </a:solidFill>
              </a:rPr>
              <a:t> </a:t>
            </a:r>
            <a:r>
              <a:rPr lang="en-US" sz="3300" dirty="0" smtClean="0">
                <a:solidFill>
                  <a:schemeClr val="bg1"/>
                </a:solidFill>
              </a:rPr>
              <a:t>and counting ranges</a:t>
            </a:r>
          </a:p>
          <a:p>
            <a:endParaRPr lang="en-US" sz="3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5104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bg1"/>
                </a:solidFill>
              </a:rPr>
              <a:t>Methodology</a:t>
            </a:r>
            <a:endParaRPr lang="en-AU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endParaRPr lang="en-AU" sz="3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1303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95999" y="2709000"/>
            <a:ext cx="7200000" cy="14400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Does either display contain less</a:t>
            </a:r>
          </a:p>
          <a:p>
            <a:pPr algn="ctr"/>
            <a:r>
              <a:rPr lang="en-US" sz="40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 three dots?</a:t>
            </a:r>
            <a:endParaRPr lang="en-AU" sz="4000" b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7922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/>
          <p:cNvCxnSpPr/>
          <p:nvPr/>
        </p:nvCxnSpPr>
        <p:spPr>
          <a:xfrm>
            <a:off x="6115987" y="3239308"/>
            <a:ext cx="0" cy="180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rot="5400000">
            <a:off x="6118368" y="3240203"/>
            <a:ext cx="0" cy="180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2405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337507" y="2263618"/>
            <a:ext cx="2133600" cy="2133600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prstClr val="white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805185" y="2263618"/>
            <a:ext cx="2133600" cy="2133600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prstClr val="white"/>
              </a:solidFill>
            </a:endParaRPr>
          </a:p>
        </p:txBody>
      </p:sp>
      <p:sp>
        <p:nvSpPr>
          <p:cNvPr id="5" name="Rectangle 4"/>
          <p:cNvSpPr>
            <a:spLocks noChangeAspect="1"/>
          </p:cNvSpPr>
          <p:nvPr/>
        </p:nvSpPr>
        <p:spPr>
          <a:xfrm>
            <a:off x="6694001" y="3182202"/>
            <a:ext cx="104400" cy="104400"/>
          </a:xfrm>
          <a:prstGeom prst="rect">
            <a:avLst/>
          </a:prstGeom>
          <a:solidFill>
            <a:srgbClr val="929292"/>
          </a:solidFill>
          <a:ln>
            <a:solidFill>
              <a:srgbClr val="9292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prstClr val="white"/>
              </a:solidFill>
            </a:endParaRPr>
          </a:p>
        </p:txBody>
      </p:sp>
      <p:sp>
        <p:nvSpPr>
          <p:cNvPr id="9" name="Rectangle 8"/>
          <p:cNvSpPr>
            <a:spLocks noChangeAspect="1"/>
          </p:cNvSpPr>
          <p:nvPr/>
        </p:nvSpPr>
        <p:spPr>
          <a:xfrm>
            <a:off x="7634254" y="3334602"/>
            <a:ext cx="104400" cy="104400"/>
          </a:xfrm>
          <a:prstGeom prst="rect">
            <a:avLst/>
          </a:prstGeom>
          <a:solidFill>
            <a:srgbClr val="929292"/>
          </a:solidFill>
          <a:ln>
            <a:solidFill>
              <a:srgbClr val="9292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prstClr val="white"/>
              </a:solidFill>
            </a:endParaRPr>
          </a:p>
        </p:txBody>
      </p:sp>
      <p:sp>
        <p:nvSpPr>
          <p:cNvPr id="11" name="Rectangle 10"/>
          <p:cNvSpPr>
            <a:spLocks noChangeAspect="1"/>
          </p:cNvSpPr>
          <p:nvPr/>
        </p:nvSpPr>
        <p:spPr>
          <a:xfrm>
            <a:off x="4323637" y="3269288"/>
            <a:ext cx="104400" cy="104400"/>
          </a:xfrm>
          <a:prstGeom prst="rect">
            <a:avLst/>
          </a:prstGeom>
          <a:solidFill>
            <a:srgbClr val="929292"/>
          </a:solidFill>
          <a:ln>
            <a:solidFill>
              <a:srgbClr val="9292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prstClr val="white"/>
              </a:solidFill>
            </a:endParaRPr>
          </a:p>
        </p:txBody>
      </p:sp>
      <p:sp>
        <p:nvSpPr>
          <p:cNvPr id="13" name="Rectangle 12"/>
          <p:cNvSpPr>
            <a:spLocks noChangeAspect="1"/>
          </p:cNvSpPr>
          <p:nvPr/>
        </p:nvSpPr>
        <p:spPr>
          <a:xfrm>
            <a:off x="5042093" y="2554913"/>
            <a:ext cx="104400" cy="104400"/>
          </a:xfrm>
          <a:prstGeom prst="rect">
            <a:avLst/>
          </a:prstGeom>
          <a:solidFill>
            <a:srgbClr val="929292"/>
          </a:solidFill>
          <a:ln>
            <a:solidFill>
              <a:srgbClr val="9292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prstClr val="white"/>
              </a:solidFill>
            </a:endParaRPr>
          </a:p>
        </p:txBody>
      </p:sp>
      <p:sp>
        <p:nvSpPr>
          <p:cNvPr id="14" name="Rectangle 13"/>
          <p:cNvSpPr>
            <a:spLocks noChangeAspect="1"/>
          </p:cNvSpPr>
          <p:nvPr/>
        </p:nvSpPr>
        <p:spPr>
          <a:xfrm>
            <a:off x="4791723" y="3907463"/>
            <a:ext cx="104400" cy="104400"/>
          </a:xfrm>
          <a:prstGeom prst="rect">
            <a:avLst/>
          </a:prstGeom>
          <a:solidFill>
            <a:srgbClr val="929292"/>
          </a:solidFill>
          <a:ln>
            <a:solidFill>
              <a:srgbClr val="9292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prstClr val="white"/>
              </a:solidFill>
            </a:endParaRPr>
          </a:p>
        </p:txBody>
      </p:sp>
      <p:sp>
        <p:nvSpPr>
          <p:cNvPr id="15" name="Rectangle 14"/>
          <p:cNvSpPr>
            <a:spLocks noChangeAspect="1"/>
          </p:cNvSpPr>
          <p:nvPr/>
        </p:nvSpPr>
        <p:spPr>
          <a:xfrm>
            <a:off x="5284433" y="3366881"/>
            <a:ext cx="104400" cy="104400"/>
          </a:xfrm>
          <a:prstGeom prst="rect">
            <a:avLst/>
          </a:prstGeom>
          <a:solidFill>
            <a:srgbClr val="929292"/>
          </a:solidFill>
          <a:ln>
            <a:solidFill>
              <a:srgbClr val="9292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9831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3624887" y="2202142"/>
            <a:ext cx="4827760" cy="2400305"/>
            <a:chOff x="6387032" y="2369567"/>
            <a:chExt cx="4827760" cy="2400305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87032" y="2369567"/>
              <a:ext cx="2295149" cy="2400305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19643" y="2369567"/>
              <a:ext cx="2295149" cy="240030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83443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65200" y="5161280"/>
            <a:ext cx="135128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000" b="1" dirty="0">
                <a:solidFill>
                  <a:prstClr val="white"/>
                </a:solidFill>
              </a:rPr>
              <a:t>Yes</a:t>
            </a:r>
          </a:p>
        </p:txBody>
      </p:sp>
      <p:sp>
        <p:nvSpPr>
          <p:cNvPr id="4" name="Rectangle 3"/>
          <p:cNvSpPr/>
          <p:nvPr/>
        </p:nvSpPr>
        <p:spPr>
          <a:xfrm>
            <a:off x="979200" y="5734800"/>
            <a:ext cx="720000" cy="720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965200" y="5715278"/>
            <a:ext cx="720000" cy="72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prstClr val="white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55220" y="5798279"/>
            <a:ext cx="33996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000" b="1" dirty="0">
                <a:solidFill>
                  <a:prstClr val="black"/>
                </a:solidFill>
              </a:rPr>
              <a:t>Z</a:t>
            </a:r>
          </a:p>
        </p:txBody>
      </p:sp>
      <p:sp>
        <p:nvSpPr>
          <p:cNvPr id="8" name="Rectangle 7"/>
          <p:cNvSpPr/>
          <p:nvPr/>
        </p:nvSpPr>
        <p:spPr>
          <a:xfrm>
            <a:off x="10350000" y="5734800"/>
            <a:ext cx="720000" cy="720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0340543" y="5715278"/>
            <a:ext cx="720000" cy="72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prstClr val="white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530563" y="5798279"/>
            <a:ext cx="33996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000" b="1" dirty="0">
                <a:solidFill>
                  <a:prstClr val="black"/>
                </a:solidFill>
              </a:rPr>
              <a:t>/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06688" y="4857278"/>
            <a:ext cx="837024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Yes</a:t>
            </a:r>
            <a:endParaRPr lang="en-AU" sz="35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334096" y="4857278"/>
            <a:ext cx="732893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</a:t>
            </a:r>
            <a:endParaRPr lang="en-AU" sz="35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4442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838200" y="1614978"/>
            <a:ext cx="10515600" cy="504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 smtClean="0"/>
              <a:t>z</a:t>
            </a:r>
            <a:endParaRPr lang="en-AU" dirty="0"/>
          </a:p>
        </p:txBody>
      </p:sp>
      <p:sp>
        <p:nvSpPr>
          <p:cNvPr id="29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Methodology – Procedure</a:t>
            </a:r>
            <a:endParaRPr lang="en-AU" b="1" dirty="0">
              <a:solidFill>
                <a:schemeClr val="bg1"/>
              </a:solidFill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4885455" y="1864014"/>
            <a:ext cx="6328506" cy="4812595"/>
            <a:chOff x="5227099" y="2125271"/>
            <a:chExt cx="4474315" cy="3557986"/>
          </a:xfrm>
        </p:grpSpPr>
        <p:grpSp>
          <p:nvGrpSpPr>
            <p:cNvPr id="3" name="Group 2"/>
            <p:cNvGrpSpPr/>
            <p:nvPr/>
          </p:nvGrpSpPr>
          <p:grpSpPr>
            <a:xfrm>
              <a:off x="5485517" y="2125271"/>
              <a:ext cx="4215897" cy="3557986"/>
              <a:chOff x="3647177" y="1883851"/>
              <a:chExt cx="5259937" cy="4550150"/>
            </a:xfrm>
          </p:grpSpPr>
          <p:pic>
            <p:nvPicPr>
              <p:cNvPr id="99" name="Picture 98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46563" y="2247268"/>
                <a:ext cx="1750436" cy="998033"/>
              </a:xfrm>
              <a:prstGeom prst="rect">
                <a:avLst/>
              </a:prstGeom>
              <a:ln w="12700">
                <a:solidFill>
                  <a:schemeClr val="tx1"/>
                </a:solidFill>
              </a:ln>
            </p:spPr>
          </p:pic>
          <p:sp>
            <p:nvSpPr>
              <p:cNvPr id="100" name="TextBox 99"/>
              <p:cNvSpPr txBox="1"/>
              <p:nvPr/>
            </p:nvSpPr>
            <p:spPr>
              <a:xfrm>
                <a:off x="5790339" y="5479585"/>
                <a:ext cx="876390" cy="5904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b="1" dirty="0">
                    <a:solidFill>
                      <a:prstClr val="black"/>
                    </a:solidFill>
                    <a:cs typeface="Times New Roman" panose="02020603050405020304" pitchFamily="18" charset="0"/>
                  </a:rPr>
                  <a:t>ITI</a:t>
                </a:r>
                <a:endParaRPr lang="en-AU" sz="1200" b="1" dirty="0">
                  <a:solidFill>
                    <a:prstClr val="black"/>
                  </a:solidFill>
                  <a:cs typeface="Times New Roman" panose="02020603050405020304" pitchFamily="18" charset="0"/>
                </a:endParaRPr>
              </a:p>
              <a:p>
                <a:r>
                  <a:rPr lang="en-AU" sz="1200" b="1" dirty="0">
                    <a:solidFill>
                      <a:prstClr val="black"/>
                    </a:solidFill>
                    <a:cs typeface="Times New Roman" panose="02020603050405020304" pitchFamily="18" charset="0"/>
                  </a:rPr>
                  <a:t>(500ms)</a:t>
                </a:r>
                <a:endParaRPr lang="en-US" sz="1200" b="1" dirty="0">
                  <a:solidFill>
                    <a:prstClr val="black"/>
                  </a:solidFill>
                  <a:cs typeface="Times New Roman" panose="02020603050405020304" pitchFamily="18" charset="0"/>
                </a:endParaRPr>
              </a:p>
            </p:txBody>
          </p:sp>
          <p:sp>
            <p:nvSpPr>
              <p:cNvPr id="101" name="TextBox 100"/>
              <p:cNvSpPr txBox="1"/>
              <p:nvPr/>
            </p:nvSpPr>
            <p:spPr>
              <a:xfrm>
                <a:off x="3647177" y="2647566"/>
                <a:ext cx="1478486" cy="5904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 dirty="0">
                    <a:solidFill>
                      <a:prstClr val="black"/>
                    </a:solidFill>
                    <a:cs typeface="Aparajita" panose="020B0604020202020204" pitchFamily="34" charset="0"/>
                  </a:rPr>
                  <a:t>Fixation Cross</a:t>
                </a:r>
              </a:p>
              <a:p>
                <a:pPr algn="ctr"/>
                <a:r>
                  <a:rPr lang="en-AU" sz="1200" b="1" dirty="0">
                    <a:solidFill>
                      <a:prstClr val="black"/>
                    </a:solidFill>
                    <a:cs typeface="Aparajita" panose="020B0604020202020204" pitchFamily="34" charset="0"/>
                  </a:rPr>
                  <a:t>(500ms)</a:t>
                </a:r>
                <a:endParaRPr lang="en-US" sz="1200" b="1" dirty="0">
                  <a:solidFill>
                    <a:prstClr val="black"/>
                  </a:solidFill>
                  <a:cs typeface="Aparajita" panose="020B0604020202020204" pitchFamily="34" charset="0"/>
                </a:endParaRPr>
              </a:p>
            </p:txBody>
          </p:sp>
          <p:sp>
            <p:nvSpPr>
              <p:cNvPr id="102" name="TextBox 101"/>
              <p:cNvSpPr txBox="1"/>
              <p:nvPr/>
            </p:nvSpPr>
            <p:spPr>
              <a:xfrm>
                <a:off x="3856659" y="3391363"/>
                <a:ext cx="1544943" cy="5904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b="1" dirty="0">
                    <a:solidFill>
                      <a:prstClr val="black"/>
                    </a:solidFill>
                  </a:rPr>
                  <a:t>Stimulus Display</a:t>
                </a:r>
                <a:endParaRPr lang="en-AU" sz="1200" b="1" dirty="0">
                  <a:solidFill>
                    <a:prstClr val="black"/>
                  </a:solidFill>
                </a:endParaRPr>
              </a:p>
              <a:p>
                <a:pPr algn="ctr"/>
                <a:r>
                  <a:rPr lang="en-AU" sz="1200" b="1" dirty="0">
                    <a:solidFill>
                      <a:prstClr val="black"/>
                    </a:solidFill>
                  </a:rPr>
                  <a:t>(500ms)</a:t>
                </a:r>
                <a:endParaRPr lang="en-US" sz="1200" b="1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103" name="TextBox 102"/>
              <p:cNvSpPr txBox="1"/>
              <p:nvPr/>
            </p:nvSpPr>
            <p:spPr>
              <a:xfrm>
                <a:off x="4076087" y="4059152"/>
                <a:ext cx="1783100" cy="5904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b="1" dirty="0">
                    <a:solidFill>
                      <a:prstClr val="black"/>
                    </a:solidFill>
                  </a:rPr>
                  <a:t>Post Stimulus Mask</a:t>
                </a:r>
              </a:p>
              <a:p>
                <a:pPr algn="ctr"/>
                <a:r>
                  <a:rPr lang="en-AU" sz="1200" b="1" dirty="0">
                    <a:solidFill>
                      <a:prstClr val="black"/>
                    </a:solidFill>
                  </a:rPr>
                  <a:t>(200ms)</a:t>
                </a:r>
                <a:endParaRPr lang="en-US" sz="1200" b="1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104" name="TextBox 103"/>
              <p:cNvSpPr txBox="1"/>
              <p:nvPr/>
            </p:nvSpPr>
            <p:spPr>
              <a:xfrm>
                <a:off x="4720416" y="4760566"/>
                <a:ext cx="1537102" cy="5904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b="1" dirty="0">
                    <a:solidFill>
                      <a:prstClr val="black"/>
                    </a:solidFill>
                  </a:rPr>
                  <a:t>Post Mask Blank</a:t>
                </a:r>
              </a:p>
              <a:p>
                <a:pPr algn="ctr"/>
                <a:r>
                  <a:rPr lang="en-AU" sz="1200" b="1" dirty="0">
                    <a:solidFill>
                      <a:prstClr val="black"/>
                    </a:solidFill>
                  </a:rPr>
                  <a:t>(3300ms)</a:t>
                </a:r>
                <a:endParaRPr lang="en-US" sz="1200" b="1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105" name="Right Brace 104"/>
              <p:cNvSpPr/>
              <p:nvPr/>
            </p:nvSpPr>
            <p:spPr>
              <a:xfrm rot="19722276">
                <a:off x="7667624" y="2635934"/>
                <a:ext cx="320147" cy="1835256"/>
              </a:xfrm>
              <a:prstGeom prst="rightBrace">
                <a:avLst>
                  <a:gd name="adj1" fmla="val 147032"/>
                  <a:gd name="adj2" fmla="val 46310"/>
                </a:avLst>
              </a:prstGeom>
              <a:ln w="889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 sz="1200">
                  <a:solidFill>
                    <a:prstClr val="black"/>
                  </a:solidFill>
                </a:endParaRPr>
              </a:p>
            </p:txBody>
          </p:sp>
          <p:sp>
            <p:nvSpPr>
              <p:cNvPr id="106" name="TextBox 105"/>
              <p:cNvSpPr txBox="1"/>
              <p:nvPr/>
            </p:nvSpPr>
            <p:spPr>
              <a:xfrm>
                <a:off x="7932724" y="2861709"/>
                <a:ext cx="974390" cy="5904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b="1" dirty="0">
                    <a:solidFill>
                      <a:prstClr val="black"/>
                    </a:solidFill>
                  </a:rPr>
                  <a:t>RTI</a:t>
                </a:r>
              </a:p>
              <a:p>
                <a:pPr algn="ctr"/>
                <a:r>
                  <a:rPr lang="en-AU" sz="1200" b="1" dirty="0">
                    <a:solidFill>
                      <a:prstClr val="black"/>
                    </a:solidFill>
                  </a:rPr>
                  <a:t>(4000ms)</a:t>
                </a:r>
                <a:endParaRPr lang="en-US" sz="1200" b="1" dirty="0">
                  <a:solidFill>
                    <a:prstClr val="black"/>
                  </a:solidFill>
                </a:endParaRPr>
              </a:p>
            </p:txBody>
          </p:sp>
          <p:pic>
            <p:nvPicPr>
              <p:cNvPr id="107" name="Picture 106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43925" y="2946196"/>
                <a:ext cx="1750436" cy="998033"/>
              </a:xfrm>
              <a:prstGeom prst="rect">
                <a:avLst/>
              </a:prstGeom>
              <a:ln w="12700">
                <a:solidFill>
                  <a:schemeClr val="tx1"/>
                </a:solidFill>
              </a:ln>
            </p:spPr>
          </p:pic>
          <p:pic>
            <p:nvPicPr>
              <p:cNvPr id="108" name="Picture 107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67440" y="3644999"/>
                <a:ext cx="1750436" cy="998033"/>
              </a:xfrm>
              <a:prstGeom prst="rect">
                <a:avLst/>
              </a:prstGeom>
              <a:ln w="12700">
                <a:solidFill>
                  <a:schemeClr val="tx1"/>
                </a:solidFill>
              </a:ln>
            </p:spPr>
          </p:pic>
          <p:pic>
            <p:nvPicPr>
              <p:cNvPr id="109" name="Picture 108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33098" y="4039914"/>
                <a:ext cx="201313" cy="212272"/>
              </a:xfrm>
              <a:prstGeom prst="rect">
                <a:avLst/>
              </a:prstGeom>
            </p:spPr>
          </p:pic>
          <p:pic>
            <p:nvPicPr>
              <p:cNvPr id="110" name="Picture 109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800000">
                <a:off x="6761973" y="4030973"/>
                <a:ext cx="201313" cy="212272"/>
              </a:xfrm>
              <a:prstGeom prst="rect">
                <a:avLst/>
              </a:prstGeom>
            </p:spPr>
          </p:pic>
          <p:pic>
            <p:nvPicPr>
              <p:cNvPr id="111" name="Picture 110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90955" y="4343623"/>
                <a:ext cx="1750436" cy="998033"/>
              </a:xfrm>
              <a:prstGeom prst="rect">
                <a:avLst/>
              </a:prstGeom>
              <a:ln w="12700">
                <a:solidFill>
                  <a:schemeClr val="tx1"/>
                </a:solidFill>
              </a:ln>
            </p:spPr>
          </p:pic>
          <p:pic>
            <p:nvPicPr>
              <p:cNvPr id="112" name="Picture 111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98073" y="3347599"/>
                <a:ext cx="205621" cy="20758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113" name="Picture 112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34142" y="3347857"/>
                <a:ext cx="205110" cy="207064"/>
              </a:xfrm>
              <a:prstGeom prst="rect">
                <a:avLst/>
              </a:prstGeom>
              <a:ln w="0">
                <a:noFill/>
              </a:ln>
            </p:spPr>
          </p:pic>
          <p:sp>
            <p:nvSpPr>
              <p:cNvPr id="114" name="TextBox 113"/>
              <p:cNvSpPr txBox="1"/>
              <p:nvPr/>
            </p:nvSpPr>
            <p:spPr>
              <a:xfrm>
                <a:off x="5629065" y="1883851"/>
                <a:ext cx="722552" cy="35424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AU" sz="1200" b="1" dirty="0">
                    <a:solidFill>
                      <a:prstClr val="black"/>
                    </a:solidFill>
                  </a:rPr>
                  <a:t>Trial n</a:t>
                </a:r>
              </a:p>
            </p:txBody>
          </p:sp>
          <p:sp>
            <p:nvSpPr>
              <p:cNvPr id="115" name="TextBox 114"/>
              <p:cNvSpPr txBox="1"/>
              <p:nvPr/>
            </p:nvSpPr>
            <p:spPr>
              <a:xfrm>
                <a:off x="7237257" y="6079759"/>
                <a:ext cx="1004549" cy="35424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AU" sz="1200" b="1" dirty="0">
                    <a:solidFill>
                      <a:prstClr val="black"/>
                    </a:solidFill>
                  </a:rPr>
                  <a:t>Trial n + 1</a:t>
                </a:r>
              </a:p>
            </p:txBody>
          </p:sp>
          <p:pic>
            <p:nvPicPr>
              <p:cNvPr id="116" name="Picture 115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17112" y="5041655"/>
                <a:ext cx="1750436" cy="998033"/>
              </a:xfrm>
              <a:prstGeom prst="rect">
                <a:avLst/>
              </a:prstGeom>
              <a:ln w="12700">
                <a:solidFill>
                  <a:schemeClr val="tx1"/>
                </a:solidFill>
              </a:ln>
            </p:spPr>
          </p:pic>
        </p:grpSp>
        <p:cxnSp>
          <p:nvCxnSpPr>
            <p:cNvPr id="118" name="Straight Arrow Connector 117"/>
            <p:cNvCxnSpPr/>
            <p:nvPr/>
          </p:nvCxnSpPr>
          <p:spPr>
            <a:xfrm>
              <a:off x="5227099" y="2962593"/>
              <a:ext cx="1525394" cy="2438247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Rectangle 3"/>
          <p:cNvSpPr/>
          <p:nvPr/>
        </p:nvSpPr>
        <p:spPr>
          <a:xfrm>
            <a:off x="957673" y="2119042"/>
            <a:ext cx="3918958" cy="34163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300" b="1" dirty="0" smtClean="0">
                <a:solidFill>
                  <a:srgbClr val="00B0F0"/>
                </a:solidFill>
              </a:rPr>
              <a:t>Load</a:t>
            </a:r>
            <a:endParaRPr lang="en-US" sz="2500" b="1" dirty="0" smtClean="0">
              <a:solidFill>
                <a:srgbClr val="00B0F0"/>
              </a:solidFill>
            </a:endParaRPr>
          </a:p>
          <a:p>
            <a:r>
              <a:rPr lang="en-US" sz="2500" b="1" dirty="0" smtClean="0"/>
              <a:t>Target Present vs Absent</a:t>
            </a:r>
          </a:p>
          <a:p>
            <a:r>
              <a:rPr lang="en-US" sz="2500" b="1" dirty="0" smtClean="0"/>
              <a:t>i.e. Either less than criterion</a:t>
            </a:r>
          </a:p>
          <a:p>
            <a:endParaRPr lang="en-US" sz="2500" b="1" dirty="0" smtClean="0"/>
          </a:p>
          <a:p>
            <a:endParaRPr lang="en-US" sz="2500" b="1" dirty="0"/>
          </a:p>
          <a:p>
            <a:r>
              <a:rPr lang="en-US" sz="3300" b="1" dirty="0" smtClean="0">
                <a:solidFill>
                  <a:srgbClr val="FF0000"/>
                </a:solidFill>
              </a:rPr>
              <a:t>Salience</a:t>
            </a:r>
          </a:p>
          <a:p>
            <a:r>
              <a:rPr lang="en-US" sz="2500" b="1" dirty="0" smtClean="0"/>
              <a:t>Numerical Distance Effect</a:t>
            </a:r>
          </a:p>
          <a:p>
            <a:r>
              <a:rPr lang="en-US" sz="2500" b="1" dirty="0" smtClean="0"/>
              <a:t>i.e. Distance from criterion</a:t>
            </a:r>
            <a:endParaRPr lang="en-AU" sz="2500" b="1" dirty="0"/>
          </a:p>
        </p:txBody>
      </p:sp>
    </p:spTree>
    <p:extLst>
      <p:ext uri="{BB962C8B-B14F-4D97-AF65-F5344CB8AC3E}">
        <p14:creationId xmlns:p14="http://schemas.microsoft.com/office/powerpoint/2010/main" val="3954288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838200" y="1614978"/>
            <a:ext cx="10515600" cy="504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 smtClean="0"/>
              <a:t>z</a:t>
            </a:r>
            <a:endParaRPr lang="en-AU" dirty="0"/>
          </a:p>
        </p:txBody>
      </p:sp>
      <p:sp>
        <p:nvSpPr>
          <p:cNvPr id="29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Methodology – Procedure</a:t>
            </a:r>
            <a:endParaRPr lang="en-AU" b="1" dirty="0">
              <a:solidFill>
                <a:schemeClr val="bg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957673" y="2119042"/>
            <a:ext cx="3918958" cy="21390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300" b="1" dirty="0" smtClean="0">
                <a:solidFill>
                  <a:srgbClr val="00B0F0"/>
                </a:solidFill>
              </a:rPr>
              <a:t>Load</a:t>
            </a:r>
            <a:endParaRPr lang="en-US" sz="2500" b="1" dirty="0" smtClean="0">
              <a:solidFill>
                <a:srgbClr val="00B0F0"/>
              </a:solidFill>
            </a:endParaRPr>
          </a:p>
          <a:p>
            <a:r>
              <a:rPr lang="en-US" sz="2500" b="1" dirty="0" smtClean="0"/>
              <a:t>Target Present vs Absent</a:t>
            </a:r>
          </a:p>
          <a:p>
            <a:r>
              <a:rPr lang="en-US" sz="2500" b="1" dirty="0" smtClean="0"/>
              <a:t>i.e. Either less than criterion</a:t>
            </a:r>
          </a:p>
          <a:p>
            <a:endParaRPr lang="en-US" sz="2500" b="1" dirty="0" smtClean="0"/>
          </a:p>
          <a:p>
            <a:endParaRPr lang="en-US" sz="2500" b="1" dirty="0"/>
          </a:p>
        </p:txBody>
      </p:sp>
      <p:grpSp>
        <p:nvGrpSpPr>
          <p:cNvPr id="6" name="Group 5"/>
          <p:cNvGrpSpPr/>
          <p:nvPr/>
        </p:nvGrpSpPr>
        <p:grpSpPr>
          <a:xfrm>
            <a:off x="5252628" y="4209778"/>
            <a:ext cx="2898338" cy="1942716"/>
            <a:chOff x="6160660" y="4209778"/>
            <a:chExt cx="2898338" cy="1942716"/>
          </a:xfrm>
        </p:grpSpPr>
        <p:grpSp>
          <p:nvGrpSpPr>
            <p:cNvPr id="56" name="Group 55"/>
            <p:cNvGrpSpPr/>
            <p:nvPr/>
          </p:nvGrpSpPr>
          <p:grpSpPr>
            <a:xfrm>
              <a:off x="6160660" y="4209778"/>
              <a:ext cx="2863054" cy="1942716"/>
              <a:chOff x="4235570" y="3069947"/>
              <a:chExt cx="2863054" cy="1942716"/>
            </a:xfrm>
          </p:grpSpPr>
          <p:sp>
            <p:nvSpPr>
              <p:cNvPr id="59" name="Rectangle 58"/>
              <p:cNvSpPr/>
              <p:nvPr/>
            </p:nvSpPr>
            <p:spPr>
              <a:xfrm>
                <a:off x="4235570" y="3691508"/>
                <a:ext cx="1321154" cy="1321155"/>
              </a:xfrm>
              <a:prstGeom prst="rect">
                <a:avLst/>
              </a:prstGeom>
              <a:noFill/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60" name="Rectangle 59"/>
              <p:cNvSpPr>
                <a:spLocks noChangeAspect="1"/>
              </p:cNvSpPr>
              <p:nvPr/>
            </p:nvSpPr>
            <p:spPr>
              <a:xfrm>
                <a:off x="4789301" y="4097850"/>
                <a:ext cx="64646" cy="64646"/>
              </a:xfrm>
              <a:prstGeom prst="rect">
                <a:avLst/>
              </a:prstGeom>
              <a:solidFill>
                <a:srgbClr val="929292"/>
              </a:solidFill>
              <a:ln>
                <a:solidFill>
                  <a:srgbClr val="92929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5777470" y="3688911"/>
                <a:ext cx="1321154" cy="1321155"/>
              </a:xfrm>
              <a:prstGeom prst="rect">
                <a:avLst/>
              </a:prstGeom>
              <a:noFill/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62" name="Rectangle 61"/>
              <p:cNvSpPr>
                <a:spLocks noChangeAspect="1"/>
              </p:cNvSpPr>
              <p:nvPr/>
            </p:nvSpPr>
            <p:spPr>
              <a:xfrm>
                <a:off x="6226243" y="4383533"/>
                <a:ext cx="64646" cy="64646"/>
              </a:xfrm>
              <a:prstGeom prst="rect">
                <a:avLst/>
              </a:prstGeom>
              <a:solidFill>
                <a:srgbClr val="929292"/>
              </a:solidFill>
              <a:ln>
                <a:solidFill>
                  <a:srgbClr val="92929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63" name="Rectangle 62"/>
              <p:cNvSpPr>
                <a:spLocks noChangeAspect="1"/>
              </p:cNvSpPr>
              <p:nvPr/>
            </p:nvSpPr>
            <p:spPr>
              <a:xfrm>
                <a:off x="6603715" y="4735841"/>
                <a:ext cx="64646" cy="64646"/>
              </a:xfrm>
              <a:prstGeom prst="rect">
                <a:avLst/>
              </a:prstGeom>
              <a:solidFill>
                <a:srgbClr val="929292"/>
              </a:solidFill>
              <a:ln>
                <a:solidFill>
                  <a:srgbClr val="92929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64" name="Rectangle 63"/>
              <p:cNvSpPr>
                <a:spLocks noChangeAspect="1"/>
              </p:cNvSpPr>
              <p:nvPr/>
            </p:nvSpPr>
            <p:spPr>
              <a:xfrm>
                <a:off x="6352067" y="3964119"/>
                <a:ext cx="64646" cy="64646"/>
              </a:xfrm>
              <a:prstGeom prst="rect">
                <a:avLst/>
              </a:prstGeom>
              <a:solidFill>
                <a:srgbClr val="929292"/>
              </a:solidFill>
              <a:ln>
                <a:solidFill>
                  <a:srgbClr val="92929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65" name="Rectangle 64"/>
              <p:cNvSpPr>
                <a:spLocks noChangeAspect="1"/>
              </p:cNvSpPr>
              <p:nvPr/>
            </p:nvSpPr>
            <p:spPr>
              <a:xfrm>
                <a:off x="6033312" y="3989284"/>
                <a:ext cx="64646" cy="64646"/>
              </a:xfrm>
              <a:prstGeom prst="rect">
                <a:avLst/>
              </a:prstGeom>
              <a:solidFill>
                <a:srgbClr val="929292"/>
              </a:solidFill>
              <a:ln>
                <a:solidFill>
                  <a:srgbClr val="92929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66" name="Rectangle 65"/>
              <p:cNvSpPr>
                <a:spLocks noChangeAspect="1"/>
              </p:cNvSpPr>
              <p:nvPr/>
            </p:nvSpPr>
            <p:spPr>
              <a:xfrm>
                <a:off x="6695986" y="4324815"/>
                <a:ext cx="64646" cy="64646"/>
              </a:xfrm>
              <a:prstGeom prst="rect">
                <a:avLst/>
              </a:prstGeom>
              <a:solidFill>
                <a:srgbClr val="929292"/>
              </a:solidFill>
              <a:ln>
                <a:solidFill>
                  <a:srgbClr val="92929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67" name="TextBox 66"/>
              <p:cNvSpPr txBox="1"/>
              <p:nvPr/>
            </p:nvSpPr>
            <p:spPr>
              <a:xfrm>
                <a:off x="4746033" y="3069947"/>
                <a:ext cx="1890005" cy="477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25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Single Target</a:t>
                </a:r>
              </a:p>
            </p:txBody>
          </p:sp>
        </p:grpSp>
        <p:sp>
          <p:nvSpPr>
            <p:cNvPr id="57" name="Half Frame 56"/>
            <p:cNvSpPr/>
            <p:nvPr/>
          </p:nvSpPr>
          <p:spPr>
            <a:xfrm rot="11905935">
              <a:off x="7234677" y="4638058"/>
              <a:ext cx="120631" cy="517585"/>
            </a:xfrm>
            <a:prstGeom prst="halfFrame">
              <a:avLst>
                <a:gd name="adj1" fmla="val 47715"/>
                <a:gd name="adj2" fmla="val 18045"/>
              </a:avLst>
            </a:prstGeom>
            <a:solidFill>
              <a:srgbClr val="17FF05"/>
            </a:solidFill>
            <a:ln>
              <a:solidFill>
                <a:srgbClr val="17FF0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chemeClr val="tx1"/>
                </a:solidFill>
              </a:endParaRPr>
            </a:p>
          </p:txBody>
        </p:sp>
        <p:sp>
          <p:nvSpPr>
            <p:cNvPr id="58" name="Multiply 57"/>
            <p:cNvSpPr/>
            <p:nvPr/>
          </p:nvSpPr>
          <p:spPr>
            <a:xfrm>
              <a:off x="8628735" y="4751002"/>
              <a:ext cx="430263" cy="442759"/>
            </a:xfrm>
            <a:prstGeom prst="mathMultiply">
              <a:avLst>
                <a:gd name="adj1" fmla="val 7715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5252628" y="1950616"/>
            <a:ext cx="2863054" cy="1979850"/>
            <a:chOff x="6324562" y="2027504"/>
            <a:chExt cx="2863054" cy="1979850"/>
          </a:xfrm>
        </p:grpSpPr>
        <p:grpSp>
          <p:nvGrpSpPr>
            <p:cNvPr id="30" name="Group 29"/>
            <p:cNvGrpSpPr/>
            <p:nvPr/>
          </p:nvGrpSpPr>
          <p:grpSpPr>
            <a:xfrm>
              <a:off x="6324562" y="2027504"/>
              <a:ext cx="2863054" cy="1979850"/>
              <a:chOff x="4235570" y="1483372"/>
              <a:chExt cx="2863054" cy="1979850"/>
            </a:xfrm>
          </p:grpSpPr>
          <p:grpSp>
            <p:nvGrpSpPr>
              <p:cNvPr id="33" name="Group 32"/>
              <p:cNvGrpSpPr/>
              <p:nvPr/>
            </p:nvGrpSpPr>
            <p:grpSpPr>
              <a:xfrm>
                <a:off x="4235570" y="2142066"/>
                <a:ext cx="2863054" cy="1321156"/>
                <a:chOff x="4235570" y="2644855"/>
                <a:chExt cx="2863054" cy="1321156"/>
              </a:xfrm>
            </p:grpSpPr>
            <p:sp>
              <p:nvSpPr>
                <p:cNvPr id="35" name="Rectangle 34"/>
                <p:cNvSpPr/>
                <p:nvPr/>
              </p:nvSpPr>
              <p:spPr>
                <a:xfrm>
                  <a:off x="5777470" y="2644856"/>
                  <a:ext cx="1321154" cy="1321155"/>
                </a:xfrm>
                <a:prstGeom prst="rect">
                  <a:avLst/>
                </a:prstGeom>
                <a:noFill/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 sz="135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6" name="Rectangle 35"/>
                <p:cNvSpPr>
                  <a:spLocks noChangeAspect="1"/>
                </p:cNvSpPr>
                <p:nvPr/>
              </p:nvSpPr>
              <p:spPr>
                <a:xfrm>
                  <a:off x="6693441" y="3328010"/>
                  <a:ext cx="64646" cy="64646"/>
                </a:xfrm>
                <a:prstGeom prst="rect">
                  <a:avLst/>
                </a:prstGeom>
                <a:solidFill>
                  <a:srgbClr val="929292"/>
                </a:solidFill>
                <a:ln>
                  <a:solidFill>
                    <a:srgbClr val="92929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 sz="135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7" name="Rectangle 36"/>
                <p:cNvSpPr/>
                <p:nvPr/>
              </p:nvSpPr>
              <p:spPr>
                <a:xfrm>
                  <a:off x="4235570" y="2644855"/>
                  <a:ext cx="1321154" cy="1321155"/>
                </a:xfrm>
                <a:prstGeom prst="rect">
                  <a:avLst/>
                </a:prstGeom>
                <a:noFill/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 sz="135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8" name="Rectangle 37"/>
                <p:cNvSpPr>
                  <a:spLocks noChangeAspect="1"/>
                </p:cNvSpPr>
                <p:nvPr/>
              </p:nvSpPr>
              <p:spPr>
                <a:xfrm>
                  <a:off x="6223697" y="2916985"/>
                  <a:ext cx="64646" cy="64646"/>
                </a:xfrm>
                <a:prstGeom prst="rect">
                  <a:avLst/>
                </a:prstGeom>
                <a:solidFill>
                  <a:srgbClr val="929292"/>
                </a:solidFill>
                <a:ln>
                  <a:solidFill>
                    <a:srgbClr val="92929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 sz="135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9" name="Rectangle 38"/>
                <p:cNvSpPr>
                  <a:spLocks noChangeAspect="1"/>
                </p:cNvSpPr>
                <p:nvPr/>
              </p:nvSpPr>
              <p:spPr>
                <a:xfrm>
                  <a:off x="4789301" y="3051197"/>
                  <a:ext cx="64646" cy="64646"/>
                </a:xfrm>
                <a:prstGeom prst="rect">
                  <a:avLst/>
                </a:prstGeom>
                <a:solidFill>
                  <a:srgbClr val="929292"/>
                </a:solidFill>
                <a:ln>
                  <a:solidFill>
                    <a:srgbClr val="92929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 sz="1350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34" name="TextBox 33"/>
              <p:cNvSpPr txBox="1"/>
              <p:nvPr/>
            </p:nvSpPr>
            <p:spPr>
              <a:xfrm>
                <a:off x="4719359" y="1483372"/>
                <a:ext cx="2013435" cy="477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25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Double Target</a:t>
                </a:r>
              </a:p>
            </p:txBody>
          </p:sp>
        </p:grpSp>
        <p:sp>
          <p:nvSpPr>
            <p:cNvPr id="31" name="Half Frame 30"/>
            <p:cNvSpPr/>
            <p:nvPr/>
          </p:nvSpPr>
          <p:spPr>
            <a:xfrm rot="11905935">
              <a:off x="7404149" y="2487618"/>
              <a:ext cx="120631" cy="517585"/>
            </a:xfrm>
            <a:prstGeom prst="halfFrame">
              <a:avLst>
                <a:gd name="adj1" fmla="val 47715"/>
                <a:gd name="adj2" fmla="val 18045"/>
              </a:avLst>
            </a:prstGeom>
            <a:solidFill>
              <a:srgbClr val="17FF05"/>
            </a:solidFill>
            <a:ln>
              <a:solidFill>
                <a:srgbClr val="17FF0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chemeClr val="tx1"/>
                </a:solidFill>
              </a:endParaRPr>
            </a:p>
          </p:txBody>
        </p:sp>
        <p:sp>
          <p:nvSpPr>
            <p:cNvPr id="32" name="Half Frame 31"/>
            <p:cNvSpPr/>
            <p:nvPr/>
          </p:nvSpPr>
          <p:spPr>
            <a:xfrm rot="11905935">
              <a:off x="9038718" y="2493656"/>
              <a:ext cx="120631" cy="517585"/>
            </a:xfrm>
            <a:prstGeom prst="halfFrame">
              <a:avLst>
                <a:gd name="adj1" fmla="val 47715"/>
                <a:gd name="adj2" fmla="val 18045"/>
              </a:avLst>
            </a:prstGeom>
            <a:solidFill>
              <a:srgbClr val="17FF05"/>
            </a:solidFill>
            <a:ln>
              <a:solidFill>
                <a:srgbClr val="17FF0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chemeClr val="tx1"/>
                </a:solidFill>
              </a:endParaRPr>
            </a:p>
          </p:txBody>
        </p:sp>
      </p:grpSp>
      <p:sp>
        <p:nvSpPr>
          <p:cNvPr id="81" name="TextBox 80"/>
          <p:cNvSpPr txBox="1"/>
          <p:nvPr/>
        </p:nvSpPr>
        <p:spPr>
          <a:xfrm>
            <a:off x="8564455" y="3085686"/>
            <a:ext cx="1865254" cy="24776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Capacity </a:t>
            </a:r>
          </a:p>
          <a:p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Coefficient</a:t>
            </a:r>
            <a:b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~ C(</a:t>
            </a:r>
            <a:r>
              <a:rPr lang="en-US" sz="25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2" name="Right Brace 81"/>
          <p:cNvSpPr/>
          <p:nvPr/>
        </p:nvSpPr>
        <p:spPr>
          <a:xfrm>
            <a:off x="8195158" y="3482128"/>
            <a:ext cx="526211" cy="1598868"/>
          </a:xfrm>
          <a:prstGeom prst="rightBrace">
            <a:avLst>
              <a:gd name="adj1" fmla="val 43095"/>
              <a:gd name="adj2" fmla="val 46783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53030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/>
      <p:bldP spid="8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838200" y="1614978"/>
            <a:ext cx="10515600" cy="504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 smtClean="0"/>
              <a:t>z</a:t>
            </a:r>
            <a:endParaRPr lang="en-AU" dirty="0"/>
          </a:p>
        </p:txBody>
      </p:sp>
      <p:sp>
        <p:nvSpPr>
          <p:cNvPr id="29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Methodology – Procedure</a:t>
            </a:r>
            <a:endParaRPr lang="en-AU" b="1" dirty="0">
              <a:solidFill>
                <a:schemeClr val="bg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957673" y="2119042"/>
            <a:ext cx="3918958" cy="21390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300" b="1" dirty="0" smtClean="0">
                <a:solidFill>
                  <a:srgbClr val="00B0F0"/>
                </a:solidFill>
              </a:rPr>
              <a:t>Load</a:t>
            </a:r>
            <a:endParaRPr lang="en-US" sz="2500" b="1" dirty="0" smtClean="0">
              <a:solidFill>
                <a:srgbClr val="00B0F0"/>
              </a:solidFill>
            </a:endParaRPr>
          </a:p>
          <a:p>
            <a:r>
              <a:rPr lang="en-US" sz="2500" b="1" dirty="0" smtClean="0"/>
              <a:t>Target Present vs Absent</a:t>
            </a:r>
          </a:p>
          <a:p>
            <a:r>
              <a:rPr lang="en-US" sz="2500" b="1" dirty="0" smtClean="0"/>
              <a:t>i.e. Either less than criterion</a:t>
            </a:r>
          </a:p>
          <a:p>
            <a:endParaRPr lang="en-US" sz="2500" b="1" dirty="0" smtClean="0"/>
          </a:p>
          <a:p>
            <a:endParaRPr lang="en-US" sz="2500" b="1" dirty="0"/>
          </a:p>
        </p:txBody>
      </p:sp>
      <p:grpSp>
        <p:nvGrpSpPr>
          <p:cNvPr id="6" name="Group 5"/>
          <p:cNvGrpSpPr/>
          <p:nvPr/>
        </p:nvGrpSpPr>
        <p:grpSpPr>
          <a:xfrm>
            <a:off x="5252628" y="4209778"/>
            <a:ext cx="2898338" cy="1942716"/>
            <a:chOff x="6160660" y="4209778"/>
            <a:chExt cx="2898338" cy="1942716"/>
          </a:xfrm>
        </p:grpSpPr>
        <p:grpSp>
          <p:nvGrpSpPr>
            <p:cNvPr id="56" name="Group 55"/>
            <p:cNvGrpSpPr/>
            <p:nvPr/>
          </p:nvGrpSpPr>
          <p:grpSpPr>
            <a:xfrm>
              <a:off x="6160660" y="4209778"/>
              <a:ext cx="2863054" cy="1942716"/>
              <a:chOff x="4235570" y="3069947"/>
              <a:chExt cx="2863054" cy="1942716"/>
            </a:xfrm>
          </p:grpSpPr>
          <p:sp>
            <p:nvSpPr>
              <p:cNvPr id="59" name="Rectangle 58"/>
              <p:cNvSpPr/>
              <p:nvPr/>
            </p:nvSpPr>
            <p:spPr>
              <a:xfrm>
                <a:off x="4235570" y="3691508"/>
                <a:ext cx="1321154" cy="1321155"/>
              </a:xfrm>
              <a:prstGeom prst="rect">
                <a:avLst/>
              </a:prstGeom>
              <a:noFill/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60" name="Rectangle 59"/>
              <p:cNvSpPr>
                <a:spLocks noChangeAspect="1"/>
              </p:cNvSpPr>
              <p:nvPr/>
            </p:nvSpPr>
            <p:spPr>
              <a:xfrm>
                <a:off x="4789301" y="4097850"/>
                <a:ext cx="64646" cy="64646"/>
              </a:xfrm>
              <a:prstGeom prst="rect">
                <a:avLst/>
              </a:prstGeom>
              <a:solidFill>
                <a:srgbClr val="929292"/>
              </a:solidFill>
              <a:ln>
                <a:solidFill>
                  <a:srgbClr val="92929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5777470" y="3688911"/>
                <a:ext cx="1321154" cy="1321155"/>
              </a:xfrm>
              <a:prstGeom prst="rect">
                <a:avLst/>
              </a:prstGeom>
              <a:noFill/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62" name="Rectangle 61"/>
              <p:cNvSpPr>
                <a:spLocks noChangeAspect="1"/>
              </p:cNvSpPr>
              <p:nvPr/>
            </p:nvSpPr>
            <p:spPr>
              <a:xfrm>
                <a:off x="6226243" y="4383533"/>
                <a:ext cx="64646" cy="64646"/>
              </a:xfrm>
              <a:prstGeom prst="rect">
                <a:avLst/>
              </a:prstGeom>
              <a:solidFill>
                <a:srgbClr val="929292"/>
              </a:solidFill>
              <a:ln>
                <a:solidFill>
                  <a:srgbClr val="92929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63" name="Rectangle 62"/>
              <p:cNvSpPr>
                <a:spLocks noChangeAspect="1"/>
              </p:cNvSpPr>
              <p:nvPr/>
            </p:nvSpPr>
            <p:spPr>
              <a:xfrm>
                <a:off x="6603715" y="4735841"/>
                <a:ext cx="64646" cy="64646"/>
              </a:xfrm>
              <a:prstGeom prst="rect">
                <a:avLst/>
              </a:prstGeom>
              <a:solidFill>
                <a:srgbClr val="929292"/>
              </a:solidFill>
              <a:ln>
                <a:solidFill>
                  <a:srgbClr val="92929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64" name="Rectangle 63"/>
              <p:cNvSpPr>
                <a:spLocks noChangeAspect="1"/>
              </p:cNvSpPr>
              <p:nvPr/>
            </p:nvSpPr>
            <p:spPr>
              <a:xfrm>
                <a:off x="6352067" y="3964119"/>
                <a:ext cx="64646" cy="64646"/>
              </a:xfrm>
              <a:prstGeom prst="rect">
                <a:avLst/>
              </a:prstGeom>
              <a:solidFill>
                <a:srgbClr val="929292"/>
              </a:solidFill>
              <a:ln>
                <a:solidFill>
                  <a:srgbClr val="92929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65" name="Rectangle 64"/>
              <p:cNvSpPr>
                <a:spLocks noChangeAspect="1"/>
              </p:cNvSpPr>
              <p:nvPr/>
            </p:nvSpPr>
            <p:spPr>
              <a:xfrm>
                <a:off x="6033312" y="3989284"/>
                <a:ext cx="64646" cy="64646"/>
              </a:xfrm>
              <a:prstGeom prst="rect">
                <a:avLst/>
              </a:prstGeom>
              <a:solidFill>
                <a:srgbClr val="929292"/>
              </a:solidFill>
              <a:ln>
                <a:solidFill>
                  <a:srgbClr val="92929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66" name="Rectangle 65"/>
              <p:cNvSpPr>
                <a:spLocks noChangeAspect="1"/>
              </p:cNvSpPr>
              <p:nvPr/>
            </p:nvSpPr>
            <p:spPr>
              <a:xfrm>
                <a:off x="6695986" y="4324815"/>
                <a:ext cx="64646" cy="64646"/>
              </a:xfrm>
              <a:prstGeom prst="rect">
                <a:avLst/>
              </a:prstGeom>
              <a:solidFill>
                <a:srgbClr val="929292"/>
              </a:solidFill>
              <a:ln>
                <a:solidFill>
                  <a:srgbClr val="92929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67" name="TextBox 66"/>
              <p:cNvSpPr txBox="1"/>
              <p:nvPr/>
            </p:nvSpPr>
            <p:spPr>
              <a:xfrm>
                <a:off x="4746033" y="3069947"/>
                <a:ext cx="1890005" cy="477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25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Single Target</a:t>
                </a:r>
              </a:p>
            </p:txBody>
          </p:sp>
        </p:grpSp>
        <p:sp>
          <p:nvSpPr>
            <p:cNvPr id="57" name="Half Frame 56"/>
            <p:cNvSpPr/>
            <p:nvPr/>
          </p:nvSpPr>
          <p:spPr>
            <a:xfrm rot="11905935">
              <a:off x="7234677" y="4638058"/>
              <a:ext cx="120631" cy="517585"/>
            </a:xfrm>
            <a:prstGeom prst="halfFrame">
              <a:avLst>
                <a:gd name="adj1" fmla="val 47715"/>
                <a:gd name="adj2" fmla="val 18045"/>
              </a:avLst>
            </a:prstGeom>
            <a:solidFill>
              <a:srgbClr val="17FF05"/>
            </a:solidFill>
            <a:ln>
              <a:solidFill>
                <a:srgbClr val="17FF0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chemeClr val="tx1"/>
                </a:solidFill>
              </a:endParaRPr>
            </a:p>
          </p:txBody>
        </p:sp>
        <p:sp>
          <p:nvSpPr>
            <p:cNvPr id="58" name="Multiply 57"/>
            <p:cNvSpPr/>
            <p:nvPr/>
          </p:nvSpPr>
          <p:spPr>
            <a:xfrm>
              <a:off x="8628735" y="4751002"/>
              <a:ext cx="430263" cy="442759"/>
            </a:xfrm>
            <a:prstGeom prst="mathMultiply">
              <a:avLst>
                <a:gd name="adj1" fmla="val 7715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5252628" y="1950616"/>
            <a:ext cx="2863054" cy="1979850"/>
            <a:chOff x="6324562" y="2027504"/>
            <a:chExt cx="2863054" cy="1979850"/>
          </a:xfrm>
        </p:grpSpPr>
        <p:grpSp>
          <p:nvGrpSpPr>
            <p:cNvPr id="30" name="Group 29"/>
            <p:cNvGrpSpPr/>
            <p:nvPr/>
          </p:nvGrpSpPr>
          <p:grpSpPr>
            <a:xfrm>
              <a:off x="6324562" y="2027504"/>
              <a:ext cx="2863054" cy="1979850"/>
              <a:chOff x="4235570" y="1483372"/>
              <a:chExt cx="2863054" cy="1979850"/>
            </a:xfrm>
          </p:grpSpPr>
          <p:grpSp>
            <p:nvGrpSpPr>
              <p:cNvPr id="33" name="Group 32"/>
              <p:cNvGrpSpPr/>
              <p:nvPr/>
            </p:nvGrpSpPr>
            <p:grpSpPr>
              <a:xfrm>
                <a:off x="4235570" y="2142066"/>
                <a:ext cx="2863054" cy="1321156"/>
                <a:chOff x="4235570" y="2644855"/>
                <a:chExt cx="2863054" cy="1321156"/>
              </a:xfrm>
            </p:grpSpPr>
            <p:sp>
              <p:nvSpPr>
                <p:cNvPr id="35" name="Rectangle 34"/>
                <p:cNvSpPr/>
                <p:nvPr/>
              </p:nvSpPr>
              <p:spPr>
                <a:xfrm>
                  <a:off x="5777470" y="2644856"/>
                  <a:ext cx="1321154" cy="1321155"/>
                </a:xfrm>
                <a:prstGeom prst="rect">
                  <a:avLst/>
                </a:prstGeom>
                <a:noFill/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 sz="135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6" name="Rectangle 35"/>
                <p:cNvSpPr>
                  <a:spLocks noChangeAspect="1"/>
                </p:cNvSpPr>
                <p:nvPr/>
              </p:nvSpPr>
              <p:spPr>
                <a:xfrm>
                  <a:off x="6693441" y="3328010"/>
                  <a:ext cx="64646" cy="64646"/>
                </a:xfrm>
                <a:prstGeom prst="rect">
                  <a:avLst/>
                </a:prstGeom>
                <a:solidFill>
                  <a:srgbClr val="929292"/>
                </a:solidFill>
                <a:ln>
                  <a:solidFill>
                    <a:srgbClr val="92929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 sz="135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7" name="Rectangle 36"/>
                <p:cNvSpPr/>
                <p:nvPr/>
              </p:nvSpPr>
              <p:spPr>
                <a:xfrm>
                  <a:off x="4235570" y="2644855"/>
                  <a:ext cx="1321154" cy="1321155"/>
                </a:xfrm>
                <a:prstGeom prst="rect">
                  <a:avLst/>
                </a:prstGeom>
                <a:noFill/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 sz="135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8" name="Rectangle 37"/>
                <p:cNvSpPr>
                  <a:spLocks noChangeAspect="1"/>
                </p:cNvSpPr>
                <p:nvPr/>
              </p:nvSpPr>
              <p:spPr>
                <a:xfrm>
                  <a:off x="6223697" y="2916985"/>
                  <a:ext cx="64646" cy="64646"/>
                </a:xfrm>
                <a:prstGeom prst="rect">
                  <a:avLst/>
                </a:prstGeom>
                <a:solidFill>
                  <a:srgbClr val="929292"/>
                </a:solidFill>
                <a:ln>
                  <a:solidFill>
                    <a:srgbClr val="92929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 sz="135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9" name="Rectangle 38"/>
                <p:cNvSpPr>
                  <a:spLocks noChangeAspect="1"/>
                </p:cNvSpPr>
                <p:nvPr/>
              </p:nvSpPr>
              <p:spPr>
                <a:xfrm>
                  <a:off x="4789301" y="3051197"/>
                  <a:ext cx="64646" cy="64646"/>
                </a:xfrm>
                <a:prstGeom prst="rect">
                  <a:avLst/>
                </a:prstGeom>
                <a:solidFill>
                  <a:srgbClr val="929292"/>
                </a:solidFill>
                <a:ln>
                  <a:solidFill>
                    <a:srgbClr val="92929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 sz="1350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34" name="TextBox 33"/>
              <p:cNvSpPr txBox="1"/>
              <p:nvPr/>
            </p:nvSpPr>
            <p:spPr>
              <a:xfrm>
                <a:off x="4719359" y="1483372"/>
                <a:ext cx="2013435" cy="477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25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Double Target</a:t>
                </a:r>
              </a:p>
            </p:txBody>
          </p:sp>
        </p:grpSp>
        <p:sp>
          <p:nvSpPr>
            <p:cNvPr id="31" name="Half Frame 30"/>
            <p:cNvSpPr/>
            <p:nvPr/>
          </p:nvSpPr>
          <p:spPr>
            <a:xfrm rot="11905935">
              <a:off x="7404149" y="2487618"/>
              <a:ext cx="120631" cy="517585"/>
            </a:xfrm>
            <a:prstGeom prst="halfFrame">
              <a:avLst>
                <a:gd name="adj1" fmla="val 47715"/>
                <a:gd name="adj2" fmla="val 18045"/>
              </a:avLst>
            </a:prstGeom>
            <a:solidFill>
              <a:srgbClr val="17FF05"/>
            </a:solidFill>
            <a:ln>
              <a:solidFill>
                <a:srgbClr val="17FF0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chemeClr val="tx1"/>
                </a:solidFill>
              </a:endParaRPr>
            </a:p>
          </p:txBody>
        </p:sp>
        <p:sp>
          <p:nvSpPr>
            <p:cNvPr id="32" name="Half Frame 31"/>
            <p:cNvSpPr/>
            <p:nvPr/>
          </p:nvSpPr>
          <p:spPr>
            <a:xfrm rot="11905935">
              <a:off x="9038718" y="2493656"/>
              <a:ext cx="120631" cy="517585"/>
            </a:xfrm>
            <a:prstGeom prst="halfFrame">
              <a:avLst>
                <a:gd name="adj1" fmla="val 47715"/>
                <a:gd name="adj2" fmla="val 18045"/>
              </a:avLst>
            </a:prstGeom>
            <a:solidFill>
              <a:srgbClr val="17FF05"/>
            </a:solidFill>
            <a:ln>
              <a:solidFill>
                <a:srgbClr val="17FF0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chemeClr val="tx1"/>
                </a:solidFill>
              </a:endParaRPr>
            </a:p>
          </p:txBody>
        </p:sp>
      </p:grpSp>
      <p:sp>
        <p:nvSpPr>
          <p:cNvPr id="81" name="TextBox 80"/>
          <p:cNvSpPr txBox="1"/>
          <p:nvPr/>
        </p:nvSpPr>
        <p:spPr>
          <a:xfrm>
            <a:off x="8564455" y="3085686"/>
            <a:ext cx="1865254" cy="24776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Capacity </a:t>
            </a:r>
          </a:p>
          <a:p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Coefficient</a:t>
            </a:r>
            <a:b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~ C(</a:t>
            </a:r>
            <a:r>
              <a:rPr lang="en-US" sz="25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2" name="Right Brace 81"/>
          <p:cNvSpPr/>
          <p:nvPr/>
        </p:nvSpPr>
        <p:spPr>
          <a:xfrm>
            <a:off x="8195158" y="3482128"/>
            <a:ext cx="526211" cy="1598868"/>
          </a:xfrm>
          <a:prstGeom prst="rightBrace">
            <a:avLst>
              <a:gd name="adj1" fmla="val 43095"/>
              <a:gd name="adj2" fmla="val 46783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0694" y="1690690"/>
            <a:ext cx="4973106" cy="4964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540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The Question</a:t>
            </a:r>
            <a:endParaRPr lang="en-AU" b="1" dirty="0">
              <a:solidFill>
                <a:schemeClr val="bg1"/>
              </a:solidFill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0" y="1859121"/>
            <a:ext cx="12192000" cy="3375819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838200" y="533969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 smtClean="0">
                <a:solidFill>
                  <a:schemeClr val="bg1"/>
                </a:solidFill>
              </a:rPr>
              <a:t>Which Queue is Shortest?</a:t>
            </a:r>
            <a:endParaRPr lang="en-AU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6107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838200" y="1614978"/>
            <a:ext cx="10515600" cy="504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 smtClean="0"/>
              <a:t>z</a:t>
            </a:r>
            <a:endParaRPr lang="en-AU" dirty="0"/>
          </a:p>
        </p:txBody>
      </p:sp>
      <p:sp>
        <p:nvSpPr>
          <p:cNvPr id="29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Methodology – Procedure</a:t>
            </a:r>
            <a:endParaRPr lang="en-AU" b="1" dirty="0">
              <a:solidFill>
                <a:schemeClr val="bg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957673" y="2119042"/>
            <a:ext cx="3918958" cy="21390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300" b="1" dirty="0" smtClean="0">
                <a:solidFill>
                  <a:srgbClr val="00B0F0"/>
                </a:solidFill>
              </a:rPr>
              <a:t>Load</a:t>
            </a:r>
            <a:endParaRPr lang="en-US" sz="2500" b="1" dirty="0" smtClean="0">
              <a:solidFill>
                <a:srgbClr val="00B0F0"/>
              </a:solidFill>
            </a:endParaRPr>
          </a:p>
          <a:p>
            <a:r>
              <a:rPr lang="en-US" sz="2500" b="1" dirty="0" smtClean="0"/>
              <a:t>Target Present vs Absent</a:t>
            </a:r>
          </a:p>
          <a:p>
            <a:r>
              <a:rPr lang="en-US" sz="2500" b="1" dirty="0" smtClean="0"/>
              <a:t>i.e. Either less than criterion</a:t>
            </a:r>
          </a:p>
          <a:p>
            <a:endParaRPr lang="en-US" sz="2500" b="1" dirty="0" smtClean="0"/>
          </a:p>
          <a:p>
            <a:endParaRPr lang="en-US" sz="2500" b="1" dirty="0"/>
          </a:p>
        </p:txBody>
      </p:sp>
      <p:grpSp>
        <p:nvGrpSpPr>
          <p:cNvPr id="6" name="Group 5"/>
          <p:cNvGrpSpPr/>
          <p:nvPr/>
        </p:nvGrpSpPr>
        <p:grpSpPr>
          <a:xfrm>
            <a:off x="5252628" y="4209778"/>
            <a:ext cx="2898338" cy="1942716"/>
            <a:chOff x="6160660" y="4209778"/>
            <a:chExt cx="2898338" cy="1942716"/>
          </a:xfrm>
        </p:grpSpPr>
        <p:grpSp>
          <p:nvGrpSpPr>
            <p:cNvPr id="56" name="Group 55"/>
            <p:cNvGrpSpPr/>
            <p:nvPr/>
          </p:nvGrpSpPr>
          <p:grpSpPr>
            <a:xfrm>
              <a:off x="6160660" y="4209778"/>
              <a:ext cx="2863054" cy="1942716"/>
              <a:chOff x="4235570" y="3069947"/>
              <a:chExt cx="2863054" cy="1942716"/>
            </a:xfrm>
          </p:grpSpPr>
          <p:sp>
            <p:nvSpPr>
              <p:cNvPr id="59" name="Rectangle 58"/>
              <p:cNvSpPr/>
              <p:nvPr/>
            </p:nvSpPr>
            <p:spPr>
              <a:xfrm>
                <a:off x="4235570" y="3691508"/>
                <a:ext cx="1321154" cy="1321155"/>
              </a:xfrm>
              <a:prstGeom prst="rect">
                <a:avLst/>
              </a:prstGeom>
              <a:noFill/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60" name="Rectangle 59"/>
              <p:cNvSpPr>
                <a:spLocks noChangeAspect="1"/>
              </p:cNvSpPr>
              <p:nvPr/>
            </p:nvSpPr>
            <p:spPr>
              <a:xfrm>
                <a:off x="4789301" y="4097850"/>
                <a:ext cx="64646" cy="64646"/>
              </a:xfrm>
              <a:prstGeom prst="rect">
                <a:avLst/>
              </a:prstGeom>
              <a:solidFill>
                <a:srgbClr val="929292"/>
              </a:solidFill>
              <a:ln>
                <a:solidFill>
                  <a:srgbClr val="92929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5777470" y="3688911"/>
                <a:ext cx="1321154" cy="1321155"/>
              </a:xfrm>
              <a:prstGeom prst="rect">
                <a:avLst/>
              </a:prstGeom>
              <a:noFill/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62" name="Rectangle 61"/>
              <p:cNvSpPr>
                <a:spLocks noChangeAspect="1"/>
              </p:cNvSpPr>
              <p:nvPr/>
            </p:nvSpPr>
            <p:spPr>
              <a:xfrm>
                <a:off x="6226243" y="4383533"/>
                <a:ext cx="64646" cy="64646"/>
              </a:xfrm>
              <a:prstGeom prst="rect">
                <a:avLst/>
              </a:prstGeom>
              <a:solidFill>
                <a:srgbClr val="929292"/>
              </a:solidFill>
              <a:ln>
                <a:solidFill>
                  <a:srgbClr val="92929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63" name="Rectangle 62"/>
              <p:cNvSpPr>
                <a:spLocks noChangeAspect="1"/>
              </p:cNvSpPr>
              <p:nvPr/>
            </p:nvSpPr>
            <p:spPr>
              <a:xfrm>
                <a:off x="6603715" y="4735841"/>
                <a:ext cx="64646" cy="64646"/>
              </a:xfrm>
              <a:prstGeom prst="rect">
                <a:avLst/>
              </a:prstGeom>
              <a:solidFill>
                <a:srgbClr val="929292"/>
              </a:solidFill>
              <a:ln>
                <a:solidFill>
                  <a:srgbClr val="92929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64" name="Rectangle 63"/>
              <p:cNvSpPr>
                <a:spLocks noChangeAspect="1"/>
              </p:cNvSpPr>
              <p:nvPr/>
            </p:nvSpPr>
            <p:spPr>
              <a:xfrm>
                <a:off x="6352067" y="3964119"/>
                <a:ext cx="64646" cy="64646"/>
              </a:xfrm>
              <a:prstGeom prst="rect">
                <a:avLst/>
              </a:prstGeom>
              <a:solidFill>
                <a:srgbClr val="929292"/>
              </a:solidFill>
              <a:ln>
                <a:solidFill>
                  <a:srgbClr val="92929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65" name="Rectangle 64"/>
              <p:cNvSpPr>
                <a:spLocks noChangeAspect="1"/>
              </p:cNvSpPr>
              <p:nvPr/>
            </p:nvSpPr>
            <p:spPr>
              <a:xfrm>
                <a:off x="6033312" y="3989284"/>
                <a:ext cx="64646" cy="64646"/>
              </a:xfrm>
              <a:prstGeom prst="rect">
                <a:avLst/>
              </a:prstGeom>
              <a:solidFill>
                <a:srgbClr val="929292"/>
              </a:solidFill>
              <a:ln>
                <a:solidFill>
                  <a:srgbClr val="92929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66" name="Rectangle 65"/>
              <p:cNvSpPr>
                <a:spLocks noChangeAspect="1"/>
              </p:cNvSpPr>
              <p:nvPr/>
            </p:nvSpPr>
            <p:spPr>
              <a:xfrm>
                <a:off x="6695986" y="4324815"/>
                <a:ext cx="64646" cy="64646"/>
              </a:xfrm>
              <a:prstGeom prst="rect">
                <a:avLst/>
              </a:prstGeom>
              <a:solidFill>
                <a:srgbClr val="929292"/>
              </a:solidFill>
              <a:ln>
                <a:solidFill>
                  <a:srgbClr val="92929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67" name="TextBox 66"/>
              <p:cNvSpPr txBox="1"/>
              <p:nvPr/>
            </p:nvSpPr>
            <p:spPr>
              <a:xfrm>
                <a:off x="4746033" y="3069947"/>
                <a:ext cx="1890005" cy="477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25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Single Target</a:t>
                </a:r>
              </a:p>
            </p:txBody>
          </p:sp>
        </p:grpSp>
        <p:sp>
          <p:nvSpPr>
            <p:cNvPr id="57" name="Half Frame 56"/>
            <p:cNvSpPr/>
            <p:nvPr/>
          </p:nvSpPr>
          <p:spPr>
            <a:xfrm rot="11905935">
              <a:off x="7234677" y="4638058"/>
              <a:ext cx="120631" cy="517585"/>
            </a:xfrm>
            <a:prstGeom prst="halfFrame">
              <a:avLst>
                <a:gd name="adj1" fmla="val 47715"/>
                <a:gd name="adj2" fmla="val 18045"/>
              </a:avLst>
            </a:prstGeom>
            <a:solidFill>
              <a:srgbClr val="17FF05"/>
            </a:solidFill>
            <a:ln>
              <a:solidFill>
                <a:srgbClr val="17FF0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chemeClr val="tx1"/>
                </a:solidFill>
              </a:endParaRPr>
            </a:p>
          </p:txBody>
        </p:sp>
        <p:sp>
          <p:nvSpPr>
            <p:cNvPr id="58" name="Multiply 57"/>
            <p:cNvSpPr/>
            <p:nvPr/>
          </p:nvSpPr>
          <p:spPr>
            <a:xfrm>
              <a:off x="8628735" y="4751002"/>
              <a:ext cx="430263" cy="442759"/>
            </a:xfrm>
            <a:prstGeom prst="mathMultiply">
              <a:avLst>
                <a:gd name="adj1" fmla="val 7715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5252628" y="1950616"/>
            <a:ext cx="2863054" cy="1979850"/>
            <a:chOff x="6324562" y="2027504"/>
            <a:chExt cx="2863054" cy="1979850"/>
          </a:xfrm>
        </p:grpSpPr>
        <p:grpSp>
          <p:nvGrpSpPr>
            <p:cNvPr id="30" name="Group 29"/>
            <p:cNvGrpSpPr/>
            <p:nvPr/>
          </p:nvGrpSpPr>
          <p:grpSpPr>
            <a:xfrm>
              <a:off x="6324562" y="2027504"/>
              <a:ext cx="2863054" cy="1979850"/>
              <a:chOff x="4235570" y="1483372"/>
              <a:chExt cx="2863054" cy="1979850"/>
            </a:xfrm>
          </p:grpSpPr>
          <p:grpSp>
            <p:nvGrpSpPr>
              <p:cNvPr id="33" name="Group 32"/>
              <p:cNvGrpSpPr/>
              <p:nvPr/>
            </p:nvGrpSpPr>
            <p:grpSpPr>
              <a:xfrm>
                <a:off x="4235570" y="2142066"/>
                <a:ext cx="2863054" cy="1321156"/>
                <a:chOff x="4235570" y="2644855"/>
                <a:chExt cx="2863054" cy="1321156"/>
              </a:xfrm>
            </p:grpSpPr>
            <p:sp>
              <p:nvSpPr>
                <p:cNvPr id="35" name="Rectangle 34"/>
                <p:cNvSpPr/>
                <p:nvPr/>
              </p:nvSpPr>
              <p:spPr>
                <a:xfrm>
                  <a:off x="5777470" y="2644856"/>
                  <a:ext cx="1321154" cy="1321155"/>
                </a:xfrm>
                <a:prstGeom prst="rect">
                  <a:avLst/>
                </a:prstGeom>
                <a:noFill/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 sz="135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6" name="Rectangle 35"/>
                <p:cNvSpPr>
                  <a:spLocks noChangeAspect="1"/>
                </p:cNvSpPr>
                <p:nvPr/>
              </p:nvSpPr>
              <p:spPr>
                <a:xfrm>
                  <a:off x="6693441" y="3328010"/>
                  <a:ext cx="64646" cy="64646"/>
                </a:xfrm>
                <a:prstGeom prst="rect">
                  <a:avLst/>
                </a:prstGeom>
                <a:solidFill>
                  <a:srgbClr val="929292"/>
                </a:solidFill>
                <a:ln>
                  <a:solidFill>
                    <a:srgbClr val="92929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 sz="135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7" name="Rectangle 36"/>
                <p:cNvSpPr/>
                <p:nvPr/>
              </p:nvSpPr>
              <p:spPr>
                <a:xfrm>
                  <a:off x="4235570" y="2644855"/>
                  <a:ext cx="1321154" cy="1321155"/>
                </a:xfrm>
                <a:prstGeom prst="rect">
                  <a:avLst/>
                </a:prstGeom>
                <a:noFill/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 sz="135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8" name="Rectangle 37"/>
                <p:cNvSpPr>
                  <a:spLocks noChangeAspect="1"/>
                </p:cNvSpPr>
                <p:nvPr/>
              </p:nvSpPr>
              <p:spPr>
                <a:xfrm>
                  <a:off x="6223697" y="2916985"/>
                  <a:ext cx="64646" cy="64646"/>
                </a:xfrm>
                <a:prstGeom prst="rect">
                  <a:avLst/>
                </a:prstGeom>
                <a:solidFill>
                  <a:srgbClr val="929292"/>
                </a:solidFill>
                <a:ln>
                  <a:solidFill>
                    <a:srgbClr val="92929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 sz="135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9" name="Rectangle 38"/>
                <p:cNvSpPr>
                  <a:spLocks noChangeAspect="1"/>
                </p:cNvSpPr>
                <p:nvPr/>
              </p:nvSpPr>
              <p:spPr>
                <a:xfrm>
                  <a:off x="4789301" y="3051197"/>
                  <a:ext cx="64646" cy="64646"/>
                </a:xfrm>
                <a:prstGeom prst="rect">
                  <a:avLst/>
                </a:prstGeom>
                <a:solidFill>
                  <a:srgbClr val="929292"/>
                </a:solidFill>
                <a:ln>
                  <a:solidFill>
                    <a:srgbClr val="92929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 sz="1350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34" name="TextBox 33"/>
              <p:cNvSpPr txBox="1"/>
              <p:nvPr/>
            </p:nvSpPr>
            <p:spPr>
              <a:xfrm>
                <a:off x="4719359" y="1483372"/>
                <a:ext cx="2013435" cy="477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25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Double Target</a:t>
                </a:r>
              </a:p>
            </p:txBody>
          </p:sp>
        </p:grpSp>
        <p:sp>
          <p:nvSpPr>
            <p:cNvPr id="31" name="Half Frame 30"/>
            <p:cNvSpPr/>
            <p:nvPr/>
          </p:nvSpPr>
          <p:spPr>
            <a:xfrm rot="11905935">
              <a:off x="7404149" y="2487618"/>
              <a:ext cx="120631" cy="517585"/>
            </a:xfrm>
            <a:prstGeom prst="halfFrame">
              <a:avLst>
                <a:gd name="adj1" fmla="val 47715"/>
                <a:gd name="adj2" fmla="val 18045"/>
              </a:avLst>
            </a:prstGeom>
            <a:solidFill>
              <a:srgbClr val="17FF05"/>
            </a:solidFill>
            <a:ln>
              <a:solidFill>
                <a:srgbClr val="17FF0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chemeClr val="tx1"/>
                </a:solidFill>
              </a:endParaRPr>
            </a:p>
          </p:txBody>
        </p:sp>
        <p:sp>
          <p:nvSpPr>
            <p:cNvPr id="32" name="Half Frame 31"/>
            <p:cNvSpPr/>
            <p:nvPr/>
          </p:nvSpPr>
          <p:spPr>
            <a:xfrm rot="11905935">
              <a:off x="9038718" y="2493656"/>
              <a:ext cx="120631" cy="517585"/>
            </a:xfrm>
            <a:prstGeom prst="halfFrame">
              <a:avLst>
                <a:gd name="adj1" fmla="val 47715"/>
                <a:gd name="adj2" fmla="val 18045"/>
              </a:avLst>
            </a:prstGeom>
            <a:solidFill>
              <a:srgbClr val="17FF05"/>
            </a:solidFill>
            <a:ln>
              <a:solidFill>
                <a:srgbClr val="17FF0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chemeClr val="tx1"/>
                </a:solidFill>
              </a:endParaRPr>
            </a:p>
          </p:txBody>
        </p:sp>
      </p:grpSp>
      <p:sp>
        <p:nvSpPr>
          <p:cNvPr id="81" name="TextBox 80"/>
          <p:cNvSpPr txBox="1"/>
          <p:nvPr/>
        </p:nvSpPr>
        <p:spPr>
          <a:xfrm>
            <a:off x="8564455" y="3085686"/>
            <a:ext cx="2845651" cy="30931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Capacity </a:t>
            </a:r>
          </a:p>
          <a:p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Coefficient</a:t>
            </a:r>
            <a:b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~ C(</a:t>
            </a:r>
            <a:r>
              <a:rPr lang="en-US" sz="25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C(</a:t>
            </a:r>
            <a:r>
              <a:rPr lang="en-US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 &lt; 1 Limited Capacity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C(</a:t>
            </a:r>
            <a:r>
              <a:rPr lang="en-US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 = 1 Unlimited C.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2" name="Right Brace 81"/>
          <p:cNvSpPr/>
          <p:nvPr/>
        </p:nvSpPr>
        <p:spPr>
          <a:xfrm>
            <a:off x="8195158" y="3482128"/>
            <a:ext cx="526211" cy="1598868"/>
          </a:xfrm>
          <a:prstGeom prst="rightBrace">
            <a:avLst>
              <a:gd name="adj1" fmla="val 43095"/>
              <a:gd name="adj2" fmla="val 46783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30202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838200" y="1614978"/>
            <a:ext cx="10515600" cy="504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 smtClean="0"/>
              <a:t>z</a:t>
            </a:r>
            <a:endParaRPr lang="en-AU" dirty="0"/>
          </a:p>
        </p:txBody>
      </p:sp>
      <p:sp>
        <p:nvSpPr>
          <p:cNvPr id="29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Methodology – Procedure</a:t>
            </a:r>
            <a:endParaRPr lang="en-AU" b="1" dirty="0">
              <a:solidFill>
                <a:schemeClr val="bg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957673" y="2119042"/>
            <a:ext cx="3728778" cy="32932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sz="2500" b="1" dirty="0" smtClean="0">
              <a:solidFill>
                <a:srgbClr val="00B0F0"/>
              </a:solidFill>
            </a:endParaRPr>
          </a:p>
          <a:p>
            <a:endParaRPr lang="en-US" sz="2500" b="1" dirty="0" smtClean="0"/>
          </a:p>
          <a:p>
            <a:endParaRPr lang="en-US" sz="2500" b="1" dirty="0"/>
          </a:p>
          <a:p>
            <a:endParaRPr lang="en-US" sz="2500" b="1" dirty="0" smtClean="0"/>
          </a:p>
          <a:p>
            <a:endParaRPr lang="en-US" sz="2500" b="1" dirty="0"/>
          </a:p>
          <a:p>
            <a:r>
              <a:rPr lang="en-US" sz="3300" b="1" dirty="0" smtClean="0">
                <a:solidFill>
                  <a:srgbClr val="FF0000"/>
                </a:solidFill>
              </a:rPr>
              <a:t>Salience</a:t>
            </a:r>
          </a:p>
          <a:p>
            <a:r>
              <a:rPr lang="en-US" sz="2500" b="1" dirty="0" smtClean="0"/>
              <a:t>Numerical Distance Effect</a:t>
            </a:r>
          </a:p>
          <a:p>
            <a:r>
              <a:rPr lang="en-US" sz="2500" b="1" dirty="0" smtClean="0"/>
              <a:t>i.e. Distance from criterion</a:t>
            </a:r>
            <a:endParaRPr lang="en-AU" sz="2500" b="1" dirty="0"/>
          </a:p>
        </p:txBody>
      </p:sp>
      <p:grpSp>
        <p:nvGrpSpPr>
          <p:cNvPr id="3" name="Group 2"/>
          <p:cNvGrpSpPr>
            <a:grpSpLocks noChangeAspect="1"/>
          </p:cNvGrpSpPr>
          <p:nvPr/>
        </p:nvGrpSpPr>
        <p:grpSpPr>
          <a:xfrm>
            <a:off x="5879354" y="3378314"/>
            <a:ext cx="3759446" cy="2857043"/>
            <a:chOff x="6225396" y="3471792"/>
            <a:chExt cx="3261356" cy="2478514"/>
          </a:xfrm>
        </p:grpSpPr>
        <p:grpSp>
          <p:nvGrpSpPr>
            <p:cNvPr id="6" name="Group 5"/>
            <p:cNvGrpSpPr>
              <a:grpSpLocks noChangeAspect="1"/>
            </p:cNvGrpSpPr>
            <p:nvPr/>
          </p:nvGrpSpPr>
          <p:grpSpPr>
            <a:xfrm>
              <a:off x="6225396" y="4020652"/>
              <a:ext cx="3261356" cy="1504953"/>
              <a:chOff x="6502389" y="2976169"/>
              <a:chExt cx="2417323" cy="1115474"/>
            </a:xfrm>
          </p:grpSpPr>
          <p:sp>
            <p:nvSpPr>
              <p:cNvPr id="28" name="Rectangle 27"/>
              <p:cNvSpPr/>
              <p:nvPr/>
            </p:nvSpPr>
            <p:spPr>
              <a:xfrm>
                <a:off x="7804240" y="2976170"/>
                <a:ext cx="1115472" cy="1115473"/>
              </a:xfrm>
              <a:prstGeom prst="rect">
                <a:avLst/>
              </a:prstGeom>
              <a:noFill/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30" name="Rectangle 29"/>
              <p:cNvSpPr>
                <a:spLocks noChangeAspect="1"/>
              </p:cNvSpPr>
              <p:nvPr/>
            </p:nvSpPr>
            <p:spPr>
              <a:xfrm>
                <a:off x="8577610" y="3552968"/>
                <a:ext cx="54582" cy="54582"/>
              </a:xfrm>
              <a:prstGeom prst="rect">
                <a:avLst/>
              </a:prstGeom>
              <a:solidFill>
                <a:srgbClr val="929292"/>
              </a:solidFill>
              <a:ln>
                <a:solidFill>
                  <a:srgbClr val="92929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6502389" y="2976169"/>
                <a:ext cx="1115472" cy="1115473"/>
              </a:xfrm>
              <a:prstGeom prst="rect">
                <a:avLst/>
              </a:prstGeom>
              <a:noFill/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Rectangle 32"/>
              <p:cNvSpPr>
                <a:spLocks noChangeAspect="1"/>
              </p:cNvSpPr>
              <p:nvPr/>
            </p:nvSpPr>
            <p:spPr>
              <a:xfrm>
                <a:off x="8180997" y="3205933"/>
                <a:ext cx="54582" cy="54582"/>
              </a:xfrm>
              <a:prstGeom prst="rect">
                <a:avLst/>
              </a:prstGeom>
              <a:solidFill>
                <a:srgbClr val="929292"/>
              </a:solidFill>
              <a:ln>
                <a:solidFill>
                  <a:srgbClr val="92929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34" name="Rectangle 33"/>
              <p:cNvSpPr>
                <a:spLocks noChangeAspect="1"/>
              </p:cNvSpPr>
              <p:nvPr/>
            </p:nvSpPr>
            <p:spPr>
              <a:xfrm>
                <a:off x="6969913" y="3319250"/>
                <a:ext cx="54582" cy="54582"/>
              </a:xfrm>
              <a:prstGeom prst="rect">
                <a:avLst/>
              </a:prstGeom>
              <a:solidFill>
                <a:srgbClr val="929292"/>
              </a:solidFill>
              <a:ln>
                <a:solidFill>
                  <a:srgbClr val="92929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sz="135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8" name="Rectangle 7"/>
            <p:cNvSpPr>
              <a:spLocks noChangeAspect="1"/>
            </p:cNvSpPr>
            <p:nvPr/>
          </p:nvSpPr>
          <p:spPr>
            <a:xfrm>
              <a:off x="7054002" y="3471792"/>
              <a:ext cx="1767757" cy="41384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500" b="1" dirty="0" smtClean="0">
                  <a:solidFill>
                    <a:srgbClr val="00B0F0"/>
                  </a:solidFill>
                </a:rPr>
                <a:t>Double Target</a:t>
              </a:r>
              <a:endParaRPr lang="en-AU" sz="2500" dirty="0"/>
            </a:p>
          </p:txBody>
        </p:sp>
        <p:sp>
          <p:nvSpPr>
            <p:cNvPr id="48" name="Rectangle 47"/>
            <p:cNvSpPr>
              <a:spLocks noChangeAspect="1"/>
            </p:cNvSpPr>
            <p:nvPr/>
          </p:nvSpPr>
          <p:spPr>
            <a:xfrm>
              <a:off x="6643482" y="5536457"/>
              <a:ext cx="684464" cy="41384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500" b="1" dirty="0" smtClean="0">
                  <a:solidFill>
                    <a:srgbClr val="FF0000"/>
                  </a:solidFill>
                </a:rPr>
                <a:t>High</a:t>
              </a:r>
              <a:endParaRPr lang="en-AU" sz="2500" dirty="0">
                <a:solidFill>
                  <a:srgbClr val="FF0000"/>
                </a:solidFill>
              </a:endParaRPr>
            </a:p>
          </p:txBody>
        </p:sp>
        <p:sp>
          <p:nvSpPr>
            <p:cNvPr id="50" name="Rectangle 49"/>
            <p:cNvSpPr>
              <a:spLocks noChangeAspect="1"/>
            </p:cNvSpPr>
            <p:nvPr/>
          </p:nvSpPr>
          <p:spPr>
            <a:xfrm>
              <a:off x="8423389" y="5533612"/>
              <a:ext cx="635236" cy="41384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500" b="1" dirty="0" smtClean="0">
                  <a:solidFill>
                    <a:srgbClr val="FF0000"/>
                  </a:solidFill>
                </a:rPr>
                <a:t>Low</a:t>
              </a:r>
              <a:endParaRPr lang="en-AU" sz="2500" dirty="0">
                <a:solidFill>
                  <a:srgbClr val="FF0000"/>
                </a:solidFill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4686451" y="1957421"/>
            <a:ext cx="6390993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500" b="1" dirty="0" smtClean="0">
                <a:solidFill>
                  <a:srgbClr val="FF0000"/>
                </a:solidFill>
              </a:rPr>
              <a:t>Numerical Distance Effect:</a:t>
            </a:r>
          </a:p>
          <a:p>
            <a:r>
              <a:rPr lang="en-US" sz="2200" dirty="0" smtClean="0"/>
              <a:t>Closer item sets (i.e. 2 vs. criterion 3) are harder to compare than items further apart (i.e. 1 vs. criterion 3)</a:t>
            </a:r>
            <a:endParaRPr lang="en-US" sz="2200" dirty="0"/>
          </a:p>
        </p:txBody>
      </p:sp>
      <p:sp>
        <p:nvSpPr>
          <p:cNvPr id="39" name="Rectangle 38"/>
          <p:cNvSpPr/>
          <p:nvPr/>
        </p:nvSpPr>
        <p:spPr>
          <a:xfrm>
            <a:off x="5702242" y="3249954"/>
            <a:ext cx="4287328" cy="31141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pSp>
        <p:nvGrpSpPr>
          <p:cNvPr id="17" name="Group 16"/>
          <p:cNvGrpSpPr>
            <a:grpSpLocks noChangeAspect="1"/>
          </p:cNvGrpSpPr>
          <p:nvPr/>
        </p:nvGrpSpPr>
        <p:grpSpPr>
          <a:xfrm>
            <a:off x="5879354" y="3363666"/>
            <a:ext cx="3759446" cy="2868412"/>
            <a:chOff x="6225396" y="3461929"/>
            <a:chExt cx="3261356" cy="2488377"/>
          </a:xfrm>
        </p:grpSpPr>
        <p:grpSp>
          <p:nvGrpSpPr>
            <p:cNvPr id="18" name="Group 17"/>
            <p:cNvGrpSpPr>
              <a:grpSpLocks noChangeAspect="1"/>
            </p:cNvGrpSpPr>
            <p:nvPr/>
          </p:nvGrpSpPr>
          <p:grpSpPr>
            <a:xfrm>
              <a:off x="6225396" y="4020652"/>
              <a:ext cx="3261356" cy="1504953"/>
              <a:chOff x="6502389" y="2976169"/>
              <a:chExt cx="2417323" cy="1115474"/>
            </a:xfrm>
          </p:grpSpPr>
          <p:sp>
            <p:nvSpPr>
              <p:cNvPr id="22" name="Rectangle 21"/>
              <p:cNvSpPr/>
              <p:nvPr/>
            </p:nvSpPr>
            <p:spPr>
              <a:xfrm>
                <a:off x="7804240" y="2976170"/>
                <a:ext cx="1115472" cy="1115473"/>
              </a:xfrm>
              <a:prstGeom prst="rect">
                <a:avLst/>
              </a:prstGeom>
              <a:noFill/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Rectangle 22"/>
              <p:cNvSpPr>
                <a:spLocks noChangeAspect="1"/>
              </p:cNvSpPr>
              <p:nvPr/>
            </p:nvSpPr>
            <p:spPr>
              <a:xfrm>
                <a:off x="8577610" y="3552968"/>
                <a:ext cx="54582" cy="54582"/>
              </a:xfrm>
              <a:prstGeom prst="rect">
                <a:avLst/>
              </a:prstGeom>
              <a:solidFill>
                <a:srgbClr val="929292"/>
              </a:solidFill>
              <a:ln>
                <a:solidFill>
                  <a:srgbClr val="92929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6502389" y="2976169"/>
                <a:ext cx="1115472" cy="1115473"/>
              </a:xfrm>
              <a:prstGeom prst="rect">
                <a:avLst/>
              </a:prstGeom>
              <a:noFill/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Rectangle 25"/>
              <p:cNvSpPr>
                <a:spLocks noChangeAspect="1"/>
              </p:cNvSpPr>
              <p:nvPr/>
            </p:nvSpPr>
            <p:spPr>
              <a:xfrm>
                <a:off x="8180997" y="3205933"/>
                <a:ext cx="54582" cy="54582"/>
              </a:xfrm>
              <a:prstGeom prst="rect">
                <a:avLst/>
              </a:prstGeom>
              <a:solidFill>
                <a:srgbClr val="929292"/>
              </a:solidFill>
              <a:ln>
                <a:solidFill>
                  <a:srgbClr val="92929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Rectangle 26"/>
              <p:cNvSpPr>
                <a:spLocks noChangeAspect="1"/>
              </p:cNvSpPr>
              <p:nvPr/>
            </p:nvSpPr>
            <p:spPr>
              <a:xfrm>
                <a:off x="6969913" y="3319250"/>
                <a:ext cx="54582" cy="54582"/>
              </a:xfrm>
              <a:prstGeom prst="rect">
                <a:avLst/>
              </a:prstGeom>
              <a:solidFill>
                <a:srgbClr val="929292"/>
              </a:solidFill>
              <a:ln>
                <a:solidFill>
                  <a:srgbClr val="92929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sz="135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9" name="Rectangle 18"/>
            <p:cNvSpPr>
              <a:spLocks noChangeAspect="1"/>
            </p:cNvSpPr>
            <p:nvPr/>
          </p:nvSpPr>
          <p:spPr>
            <a:xfrm>
              <a:off x="6801001" y="3461929"/>
              <a:ext cx="2191062" cy="41384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500" b="1" dirty="0" smtClean="0">
                  <a:solidFill>
                    <a:srgbClr val="00B0F0"/>
                  </a:solidFill>
                </a:rPr>
                <a:t>Double Distractor</a:t>
              </a:r>
              <a:endParaRPr lang="en-AU" sz="2500" dirty="0"/>
            </a:p>
          </p:txBody>
        </p:sp>
        <p:sp>
          <p:nvSpPr>
            <p:cNvPr id="20" name="Rectangle 19"/>
            <p:cNvSpPr>
              <a:spLocks noChangeAspect="1"/>
            </p:cNvSpPr>
            <p:nvPr/>
          </p:nvSpPr>
          <p:spPr>
            <a:xfrm>
              <a:off x="6643482" y="5536457"/>
              <a:ext cx="635236" cy="41384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500" b="1" dirty="0" smtClean="0">
                  <a:solidFill>
                    <a:srgbClr val="FF0000"/>
                  </a:solidFill>
                </a:rPr>
                <a:t>Low</a:t>
              </a:r>
              <a:endParaRPr lang="en-AU" sz="2500" dirty="0">
                <a:solidFill>
                  <a:srgbClr val="FF0000"/>
                </a:solidFill>
              </a:endParaRPr>
            </a:p>
          </p:txBody>
        </p:sp>
        <p:sp>
          <p:nvSpPr>
            <p:cNvPr id="21" name="Rectangle 20"/>
            <p:cNvSpPr>
              <a:spLocks noChangeAspect="1"/>
            </p:cNvSpPr>
            <p:nvPr/>
          </p:nvSpPr>
          <p:spPr>
            <a:xfrm>
              <a:off x="8423389" y="5533612"/>
              <a:ext cx="684464" cy="41384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500" b="1" dirty="0" smtClean="0">
                  <a:solidFill>
                    <a:srgbClr val="FF0000"/>
                  </a:solidFill>
                </a:rPr>
                <a:t>High</a:t>
              </a:r>
              <a:endParaRPr lang="en-AU" sz="2500" dirty="0">
                <a:solidFill>
                  <a:srgbClr val="FF0000"/>
                </a:solidFill>
              </a:endParaRPr>
            </a:p>
          </p:txBody>
        </p:sp>
      </p:grpSp>
      <p:sp>
        <p:nvSpPr>
          <p:cNvPr id="29" name="Rectangle 28"/>
          <p:cNvSpPr>
            <a:spLocks noChangeAspect="1"/>
          </p:cNvSpPr>
          <p:nvPr/>
        </p:nvSpPr>
        <p:spPr>
          <a:xfrm>
            <a:off x="6395781" y="5357360"/>
            <a:ext cx="84886" cy="84886"/>
          </a:xfrm>
          <a:prstGeom prst="rect">
            <a:avLst/>
          </a:prstGeom>
          <a:solidFill>
            <a:srgbClr val="929292"/>
          </a:solidFill>
          <a:ln>
            <a:solidFill>
              <a:srgbClr val="9292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350">
              <a:solidFill>
                <a:prstClr val="white"/>
              </a:solidFill>
            </a:endParaRPr>
          </a:p>
        </p:txBody>
      </p:sp>
      <p:sp>
        <p:nvSpPr>
          <p:cNvPr id="31" name="Rectangle 30"/>
          <p:cNvSpPr>
            <a:spLocks noChangeAspect="1"/>
          </p:cNvSpPr>
          <p:nvPr/>
        </p:nvSpPr>
        <p:spPr>
          <a:xfrm>
            <a:off x="7157781" y="5230360"/>
            <a:ext cx="84886" cy="84886"/>
          </a:xfrm>
          <a:prstGeom prst="rect">
            <a:avLst/>
          </a:prstGeom>
          <a:solidFill>
            <a:srgbClr val="929292"/>
          </a:solidFill>
          <a:ln>
            <a:solidFill>
              <a:srgbClr val="9292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350">
              <a:solidFill>
                <a:prstClr val="white"/>
              </a:solidFill>
            </a:endParaRPr>
          </a:p>
        </p:txBody>
      </p:sp>
      <p:sp>
        <p:nvSpPr>
          <p:cNvPr id="35" name="Rectangle 34"/>
          <p:cNvSpPr>
            <a:spLocks noChangeAspect="1"/>
          </p:cNvSpPr>
          <p:nvPr/>
        </p:nvSpPr>
        <p:spPr>
          <a:xfrm>
            <a:off x="7157781" y="4468360"/>
            <a:ext cx="84886" cy="84886"/>
          </a:xfrm>
          <a:prstGeom prst="rect">
            <a:avLst/>
          </a:prstGeom>
          <a:solidFill>
            <a:srgbClr val="929292"/>
          </a:solidFill>
          <a:ln>
            <a:solidFill>
              <a:srgbClr val="9292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350">
              <a:solidFill>
                <a:prstClr val="white"/>
              </a:solidFill>
            </a:endParaRPr>
          </a:p>
        </p:txBody>
      </p:sp>
      <p:sp>
        <p:nvSpPr>
          <p:cNvPr id="36" name="Rectangle 35"/>
          <p:cNvSpPr>
            <a:spLocks noChangeAspect="1"/>
          </p:cNvSpPr>
          <p:nvPr/>
        </p:nvSpPr>
        <p:spPr>
          <a:xfrm>
            <a:off x="8427781" y="5357360"/>
            <a:ext cx="84886" cy="84886"/>
          </a:xfrm>
          <a:prstGeom prst="rect">
            <a:avLst/>
          </a:prstGeom>
          <a:solidFill>
            <a:srgbClr val="929292"/>
          </a:solidFill>
          <a:ln>
            <a:solidFill>
              <a:srgbClr val="9292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350">
              <a:solidFill>
                <a:prstClr val="white"/>
              </a:solidFill>
            </a:endParaRPr>
          </a:p>
        </p:txBody>
      </p:sp>
      <p:sp>
        <p:nvSpPr>
          <p:cNvPr id="37" name="Rectangle 36"/>
          <p:cNvSpPr>
            <a:spLocks noChangeAspect="1"/>
          </p:cNvSpPr>
          <p:nvPr/>
        </p:nvSpPr>
        <p:spPr>
          <a:xfrm>
            <a:off x="9189781" y="4341360"/>
            <a:ext cx="84886" cy="84886"/>
          </a:xfrm>
          <a:prstGeom prst="rect">
            <a:avLst/>
          </a:prstGeom>
          <a:solidFill>
            <a:srgbClr val="929292"/>
          </a:solidFill>
          <a:ln>
            <a:solidFill>
              <a:srgbClr val="9292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350">
              <a:solidFill>
                <a:prstClr val="white"/>
              </a:solidFill>
            </a:endParaRPr>
          </a:p>
        </p:txBody>
      </p:sp>
      <p:sp>
        <p:nvSpPr>
          <p:cNvPr id="38" name="Rectangle 37"/>
          <p:cNvSpPr>
            <a:spLocks noChangeAspect="1"/>
          </p:cNvSpPr>
          <p:nvPr/>
        </p:nvSpPr>
        <p:spPr>
          <a:xfrm>
            <a:off x="8808781" y="4976360"/>
            <a:ext cx="84886" cy="84886"/>
          </a:xfrm>
          <a:prstGeom prst="rect">
            <a:avLst/>
          </a:prstGeom>
          <a:solidFill>
            <a:srgbClr val="929292"/>
          </a:solidFill>
          <a:ln>
            <a:solidFill>
              <a:srgbClr val="9292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35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0714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945341" y="1739270"/>
            <a:ext cx="3629300" cy="48727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875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Serial Exhaustive</a:t>
            </a:r>
            <a:endParaRPr lang="en-AU" sz="1875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593457" y="1739270"/>
            <a:ext cx="3207523" cy="48727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875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Serial Self-Terminating</a:t>
            </a:r>
            <a:endParaRPr lang="en-AU" sz="1875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838200" y="1634871"/>
            <a:ext cx="10515600" cy="504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6" name="Picture 5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2649" y="2245783"/>
            <a:ext cx="8223788" cy="442908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427099" y="4463078"/>
            <a:ext cx="6135883" cy="2374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350">
              <a:solidFill>
                <a:prstClr val="white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411969" y="4319659"/>
            <a:ext cx="9221766" cy="380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75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sz="1725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Parallel Exhaustive </a:t>
            </a:r>
            <a:r>
              <a:rPr lang="en-US" sz="1725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</a:t>
            </a:r>
            <a:r>
              <a:rPr lang="en-US" sz="1725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Parallel Self-Terminating  </a:t>
            </a:r>
            <a:r>
              <a:rPr lang="en-US" sz="1725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</a:t>
            </a:r>
            <a:r>
              <a:rPr lang="en-US" sz="1725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Coactive</a:t>
            </a:r>
            <a:endParaRPr lang="en-AU" sz="1725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397392" y="2171571"/>
            <a:ext cx="6354497" cy="38087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875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sz="1725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Parallel Exhaustive </a:t>
            </a:r>
            <a:r>
              <a:rPr lang="en-US" sz="1725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</a:t>
            </a:r>
            <a:r>
              <a:rPr lang="en-US" sz="1725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Parallel </a:t>
            </a:r>
            <a:r>
              <a:rPr lang="en-US" sz="1725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Self-Terminating</a:t>
            </a:r>
            <a:endParaRPr lang="en-AU" sz="1725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45091" y="1685930"/>
            <a:ext cx="98748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Survivor Interaction Contrast (SIC) = HH – HL – LH – LL for AB and </a:t>
            </a:r>
            <a:r>
              <a:rPr lang="en-AU" sz="2000" dirty="0" smtClean="0">
                <a:solidFill>
                  <a:sysClr val="windowText" lastClr="000000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∅∅</a:t>
            </a:r>
            <a:r>
              <a:rPr lang="en-US" sz="20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trials</a:t>
            </a:r>
            <a:endParaRPr lang="en-AU" sz="20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</p:spPr>
        <p:txBody>
          <a:bodyPr/>
          <a:lstStyle/>
          <a:p>
            <a:r>
              <a:rPr lang="en-US" b="1" dirty="0" smtClean="0">
                <a:solidFill>
                  <a:schemeClr val="bg1"/>
                </a:solidFill>
              </a:rPr>
              <a:t>Methodology – Salience</a:t>
            </a:r>
            <a:endParaRPr lang="en-AU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1049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bg1"/>
                </a:solidFill>
              </a:rPr>
              <a:t>Methodology</a:t>
            </a:r>
            <a:endParaRPr lang="en-AU" b="1" dirty="0">
              <a:solidFill>
                <a:schemeClr val="bg1"/>
              </a:solidFill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8424888"/>
              </p:ext>
            </p:extLst>
          </p:nvPr>
        </p:nvGraphicFramePr>
        <p:xfrm>
          <a:off x="838200" y="1535900"/>
          <a:ext cx="10629138" cy="50187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3120"/>
                <a:gridCol w="2216658"/>
                <a:gridCol w="2103120"/>
                <a:gridCol w="2103120"/>
                <a:gridCol w="2103120"/>
              </a:tblGrid>
              <a:tr h="1095512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Enumeration Process</a:t>
                      </a:r>
                      <a:endParaRPr lang="en-AU" sz="28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Manipulation</a:t>
                      </a:r>
                      <a:endParaRPr lang="en-AU" sz="28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Measure</a:t>
                      </a:r>
                      <a:endParaRPr lang="en-AU" sz="28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Predicted</a:t>
                      </a:r>
                      <a:endParaRPr lang="en-AU" sz="28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Outcome</a:t>
                      </a:r>
                      <a:endParaRPr lang="en-AU" sz="2800" dirty="0"/>
                    </a:p>
                  </a:txBody>
                  <a:tcPr marL="68580" marR="68580" marT="34290" marB="34290" anchor="ctr"/>
                </a:tc>
              </a:tr>
              <a:tr h="889455"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2800" b="0" dirty="0" err="1" smtClean="0"/>
                        <a:t>Subitizing</a:t>
                      </a:r>
                      <a:endParaRPr lang="en-AU" sz="2800" b="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2800" b="0" dirty="0" smtClean="0"/>
                        <a:t>Load</a:t>
                      </a:r>
                      <a:endParaRPr lang="en-AU" sz="2800" b="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2800" b="0" dirty="0" smtClean="0"/>
                        <a:t>Capacity</a:t>
                      </a:r>
                      <a:r>
                        <a:rPr lang="en-US" sz="2800" b="0" baseline="0" dirty="0" smtClean="0"/>
                        <a:t> Coefficient</a:t>
                      </a:r>
                      <a:endParaRPr lang="en-AU" sz="2800" b="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2800" b="0" dirty="0" smtClean="0"/>
                        <a:t>C(</a:t>
                      </a:r>
                      <a:r>
                        <a:rPr lang="en-US" sz="2800" b="0" i="1" dirty="0" smtClean="0"/>
                        <a:t>t</a:t>
                      </a:r>
                      <a:r>
                        <a:rPr lang="en-US" sz="2800" b="0" i="0" dirty="0" smtClean="0"/>
                        <a:t>)</a:t>
                      </a:r>
                      <a:r>
                        <a:rPr lang="en-US" sz="2800" b="0" i="0" baseline="0" dirty="0" smtClean="0"/>
                        <a:t> = 1</a:t>
                      </a:r>
                      <a:endParaRPr lang="en-AU" sz="2800" b="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2800" b="0" dirty="0" smtClean="0"/>
                        <a:t>?</a:t>
                      </a:r>
                      <a:endParaRPr lang="en-AU" sz="2800" b="0" dirty="0"/>
                    </a:p>
                  </a:txBody>
                  <a:tcPr marL="68580" marR="68580" marT="34290" marB="34290" anchor="ctr"/>
                </a:tc>
              </a:tr>
              <a:tr h="1505678"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2800" b="0" dirty="0" err="1" smtClean="0"/>
                        <a:t>Subitizing</a:t>
                      </a:r>
                      <a:endParaRPr lang="en-AU" sz="2800" b="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2800" b="0" dirty="0" smtClean="0"/>
                        <a:t>Salience (Target)</a:t>
                      </a:r>
                      <a:endParaRPr lang="en-AU" sz="2800" b="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2800" b="0" dirty="0" smtClean="0"/>
                        <a:t>Survivor</a:t>
                      </a:r>
                      <a:r>
                        <a:rPr lang="en-US" sz="2800" b="0" baseline="0" dirty="0" smtClean="0"/>
                        <a:t> Interaction Contrast (SIC)</a:t>
                      </a:r>
                      <a:endParaRPr lang="en-AU" sz="2800" b="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endParaRPr lang="en-AU" sz="2800" b="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2800" b="0" dirty="0" smtClean="0"/>
                        <a:t>?</a:t>
                      </a:r>
                      <a:endParaRPr lang="en-AU" sz="2800" b="0" dirty="0"/>
                    </a:p>
                  </a:txBody>
                  <a:tcPr marL="68580" marR="68580" marT="34290" marB="34290" anchor="ctr"/>
                </a:tc>
              </a:tr>
              <a:tr h="1495514"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2800" b="0" dirty="0" smtClean="0"/>
                        <a:t>Counting</a:t>
                      </a:r>
                      <a:endParaRPr lang="en-AU" sz="2800" b="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2800" b="0" dirty="0" smtClean="0"/>
                        <a:t>Salience (Distractor)</a:t>
                      </a:r>
                      <a:endParaRPr lang="en-AU" sz="2800" b="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2800" b="0" dirty="0" smtClean="0"/>
                        <a:t>SIC</a:t>
                      </a:r>
                      <a:endParaRPr lang="en-AU" sz="2800" b="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endParaRPr lang="en-AU" sz="2800" b="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2800" b="0" dirty="0" smtClean="0"/>
                        <a:t>?</a:t>
                      </a:r>
                      <a:endParaRPr lang="en-AU" sz="2800" b="0" dirty="0"/>
                    </a:p>
                  </a:txBody>
                  <a:tcPr marL="68580" marR="68580" marT="34290" marB="34290" anchor="ctr"/>
                </a:tc>
              </a:tr>
            </a:tbl>
          </a:graphicData>
        </a:graphic>
      </p:graphicFrame>
      <p:pic>
        <p:nvPicPr>
          <p:cNvPr id="112" name="Picture 1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3566" y="3571430"/>
            <a:ext cx="1362247" cy="1452060"/>
          </a:xfrm>
          <a:prstGeom prst="rect">
            <a:avLst/>
          </a:prstGeom>
        </p:spPr>
      </p:pic>
      <p:pic>
        <p:nvPicPr>
          <p:cNvPr id="113" name="Picture 1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3566" y="5133974"/>
            <a:ext cx="1422832" cy="1382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368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bg1"/>
                </a:solidFill>
              </a:rPr>
              <a:t>Methodology</a:t>
            </a:r>
            <a:endParaRPr lang="en-AU" b="1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38200" y="1634871"/>
            <a:ext cx="10515600" cy="50400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>
              <a:solidFill>
                <a:prstClr val="white"/>
              </a:solidFill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836569" y="1646763"/>
            <a:ext cx="2776722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Experiments:</a:t>
            </a:r>
            <a:endParaRPr lang="en-AU" sz="3500" b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6" name="TextBox 145"/>
          <p:cNvSpPr txBox="1"/>
          <p:nvPr/>
        </p:nvSpPr>
        <p:spPr>
          <a:xfrm>
            <a:off x="3923840" y="3712092"/>
            <a:ext cx="371127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b="1" dirty="0" smtClean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1   2   </a:t>
            </a:r>
            <a:r>
              <a:rPr lang="en-US" sz="50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   </a:t>
            </a:r>
            <a:r>
              <a:rPr lang="en-US" sz="5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4   5</a:t>
            </a:r>
            <a:endParaRPr lang="en-AU" sz="50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7" name="TextBox 146"/>
          <p:cNvSpPr txBox="1"/>
          <p:nvPr/>
        </p:nvSpPr>
        <p:spPr>
          <a:xfrm>
            <a:off x="1817104" y="2203243"/>
            <a:ext cx="8789586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b="1" dirty="0" smtClean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Targets</a:t>
            </a:r>
            <a:r>
              <a:rPr lang="en-US" sz="35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   Criterion		</a:t>
            </a:r>
            <a:r>
              <a:rPr lang="en-US" sz="35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Distractors</a:t>
            </a:r>
            <a:endParaRPr lang="en-AU" sz="35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55" name="Straight Connector 154"/>
          <p:cNvCxnSpPr/>
          <p:nvPr/>
        </p:nvCxnSpPr>
        <p:spPr>
          <a:xfrm flipV="1">
            <a:off x="1039322" y="2827994"/>
            <a:ext cx="10104272" cy="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6205558" y="4900009"/>
            <a:ext cx="835479" cy="835479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350">
              <a:solidFill>
                <a:prstClr val="white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578946" y="4900009"/>
            <a:ext cx="835479" cy="835479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350">
              <a:solidFill>
                <a:prstClr val="white"/>
              </a:solidFill>
            </a:endParaRPr>
          </a:p>
        </p:txBody>
      </p:sp>
      <p:sp>
        <p:nvSpPr>
          <p:cNvPr id="16" name="Rectangle 15"/>
          <p:cNvSpPr>
            <a:spLocks noChangeAspect="1"/>
          </p:cNvSpPr>
          <p:nvPr/>
        </p:nvSpPr>
        <p:spPr>
          <a:xfrm>
            <a:off x="6345154" y="5259708"/>
            <a:ext cx="40881" cy="40881"/>
          </a:xfrm>
          <a:prstGeom prst="rect">
            <a:avLst/>
          </a:prstGeom>
          <a:solidFill>
            <a:srgbClr val="929292"/>
          </a:solidFill>
          <a:ln>
            <a:solidFill>
              <a:srgbClr val="9292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350">
              <a:solidFill>
                <a:prstClr val="white"/>
              </a:solidFill>
            </a:endParaRPr>
          </a:p>
        </p:txBody>
      </p:sp>
      <p:sp>
        <p:nvSpPr>
          <p:cNvPr id="17" name="Rectangle 16"/>
          <p:cNvSpPr>
            <a:spLocks noChangeAspect="1"/>
          </p:cNvSpPr>
          <p:nvPr/>
        </p:nvSpPr>
        <p:spPr>
          <a:xfrm>
            <a:off x="5158193" y="5332026"/>
            <a:ext cx="40881" cy="40881"/>
          </a:xfrm>
          <a:prstGeom prst="rect">
            <a:avLst/>
          </a:prstGeom>
          <a:solidFill>
            <a:srgbClr val="929292"/>
          </a:solidFill>
          <a:ln>
            <a:solidFill>
              <a:srgbClr val="9292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350">
              <a:solidFill>
                <a:prstClr val="white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7180633" y="4900009"/>
            <a:ext cx="835479" cy="835479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350">
              <a:solidFill>
                <a:prstClr val="white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603871" y="4900008"/>
            <a:ext cx="835479" cy="835479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350">
              <a:solidFill>
                <a:prstClr val="white"/>
              </a:solidFill>
            </a:endParaRPr>
          </a:p>
        </p:txBody>
      </p:sp>
      <p:sp>
        <p:nvSpPr>
          <p:cNvPr id="20" name="Rectangle 19"/>
          <p:cNvSpPr>
            <a:spLocks noChangeAspect="1"/>
          </p:cNvSpPr>
          <p:nvPr/>
        </p:nvSpPr>
        <p:spPr>
          <a:xfrm>
            <a:off x="4861134" y="5072099"/>
            <a:ext cx="40881" cy="40881"/>
          </a:xfrm>
          <a:prstGeom prst="rect">
            <a:avLst/>
          </a:prstGeom>
          <a:solidFill>
            <a:srgbClr val="929292"/>
          </a:solidFill>
          <a:ln>
            <a:solidFill>
              <a:srgbClr val="9292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350">
              <a:solidFill>
                <a:prstClr val="white"/>
              </a:solidFill>
            </a:endParaRPr>
          </a:p>
        </p:txBody>
      </p:sp>
      <p:sp>
        <p:nvSpPr>
          <p:cNvPr id="21" name="Rectangle 20"/>
          <p:cNvSpPr>
            <a:spLocks noChangeAspect="1"/>
          </p:cNvSpPr>
          <p:nvPr/>
        </p:nvSpPr>
        <p:spPr>
          <a:xfrm>
            <a:off x="3954042" y="5156973"/>
            <a:ext cx="40881" cy="40881"/>
          </a:xfrm>
          <a:prstGeom prst="rect">
            <a:avLst/>
          </a:prstGeom>
          <a:solidFill>
            <a:srgbClr val="929292"/>
          </a:solidFill>
          <a:ln>
            <a:solidFill>
              <a:srgbClr val="9292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350">
              <a:solidFill>
                <a:prstClr val="white"/>
              </a:solidFill>
            </a:endParaRPr>
          </a:p>
        </p:txBody>
      </p:sp>
      <p:sp>
        <p:nvSpPr>
          <p:cNvPr id="22" name="Rectangle 21"/>
          <p:cNvSpPr>
            <a:spLocks noChangeAspect="1"/>
          </p:cNvSpPr>
          <p:nvPr/>
        </p:nvSpPr>
        <p:spPr>
          <a:xfrm>
            <a:off x="6525511" y="4999781"/>
            <a:ext cx="40881" cy="40881"/>
          </a:xfrm>
          <a:prstGeom prst="rect">
            <a:avLst/>
          </a:prstGeom>
          <a:solidFill>
            <a:srgbClr val="929292"/>
          </a:solidFill>
          <a:ln>
            <a:solidFill>
              <a:srgbClr val="9292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350">
              <a:solidFill>
                <a:prstClr val="white"/>
              </a:solidFill>
            </a:endParaRPr>
          </a:p>
        </p:txBody>
      </p:sp>
      <p:sp>
        <p:nvSpPr>
          <p:cNvPr id="23" name="Rectangle 22"/>
          <p:cNvSpPr>
            <a:spLocks noChangeAspect="1"/>
          </p:cNvSpPr>
          <p:nvPr/>
        </p:nvSpPr>
        <p:spPr>
          <a:xfrm>
            <a:off x="6509598" y="5493112"/>
            <a:ext cx="40881" cy="40881"/>
          </a:xfrm>
          <a:prstGeom prst="rect">
            <a:avLst/>
          </a:prstGeom>
          <a:solidFill>
            <a:srgbClr val="929292"/>
          </a:solidFill>
          <a:ln>
            <a:solidFill>
              <a:srgbClr val="9292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350">
              <a:solidFill>
                <a:prstClr val="white"/>
              </a:solidFill>
            </a:endParaRPr>
          </a:p>
        </p:txBody>
      </p:sp>
      <p:sp>
        <p:nvSpPr>
          <p:cNvPr id="24" name="Rectangle 23"/>
          <p:cNvSpPr>
            <a:spLocks noChangeAspect="1"/>
          </p:cNvSpPr>
          <p:nvPr/>
        </p:nvSpPr>
        <p:spPr>
          <a:xfrm>
            <a:off x="6838485" y="5339278"/>
            <a:ext cx="40881" cy="40881"/>
          </a:xfrm>
          <a:prstGeom prst="rect">
            <a:avLst/>
          </a:prstGeom>
          <a:solidFill>
            <a:srgbClr val="929292"/>
          </a:solidFill>
          <a:ln>
            <a:solidFill>
              <a:srgbClr val="9292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350">
              <a:solidFill>
                <a:prstClr val="white"/>
              </a:solidFill>
            </a:endParaRPr>
          </a:p>
        </p:txBody>
      </p:sp>
      <p:sp>
        <p:nvSpPr>
          <p:cNvPr id="25" name="Rectangle 24"/>
          <p:cNvSpPr>
            <a:spLocks noChangeAspect="1"/>
          </p:cNvSpPr>
          <p:nvPr/>
        </p:nvSpPr>
        <p:spPr>
          <a:xfrm>
            <a:off x="7464431" y="5339278"/>
            <a:ext cx="40881" cy="40881"/>
          </a:xfrm>
          <a:prstGeom prst="rect">
            <a:avLst/>
          </a:prstGeom>
          <a:solidFill>
            <a:srgbClr val="929292"/>
          </a:solidFill>
          <a:ln>
            <a:solidFill>
              <a:srgbClr val="9292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350">
              <a:solidFill>
                <a:prstClr val="white"/>
              </a:solidFill>
            </a:endParaRPr>
          </a:p>
        </p:txBody>
      </p:sp>
      <p:sp>
        <p:nvSpPr>
          <p:cNvPr id="26" name="Rectangle 25"/>
          <p:cNvSpPr>
            <a:spLocks noChangeAspect="1"/>
          </p:cNvSpPr>
          <p:nvPr/>
        </p:nvSpPr>
        <p:spPr>
          <a:xfrm>
            <a:off x="7703139" y="5562072"/>
            <a:ext cx="40881" cy="40881"/>
          </a:xfrm>
          <a:prstGeom prst="rect">
            <a:avLst/>
          </a:prstGeom>
          <a:solidFill>
            <a:srgbClr val="929292"/>
          </a:solidFill>
          <a:ln>
            <a:solidFill>
              <a:srgbClr val="9292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350">
              <a:solidFill>
                <a:prstClr val="white"/>
              </a:solidFill>
            </a:endParaRPr>
          </a:p>
        </p:txBody>
      </p:sp>
      <p:sp>
        <p:nvSpPr>
          <p:cNvPr id="27" name="Rectangle 26"/>
          <p:cNvSpPr>
            <a:spLocks noChangeAspect="1"/>
          </p:cNvSpPr>
          <p:nvPr/>
        </p:nvSpPr>
        <p:spPr>
          <a:xfrm>
            <a:off x="7544000" y="5074046"/>
            <a:ext cx="40881" cy="40881"/>
          </a:xfrm>
          <a:prstGeom prst="rect">
            <a:avLst/>
          </a:prstGeom>
          <a:solidFill>
            <a:srgbClr val="929292"/>
          </a:solidFill>
          <a:ln>
            <a:solidFill>
              <a:srgbClr val="9292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350">
              <a:solidFill>
                <a:prstClr val="white"/>
              </a:solidFill>
            </a:endParaRPr>
          </a:p>
        </p:txBody>
      </p:sp>
      <p:sp>
        <p:nvSpPr>
          <p:cNvPr id="28" name="Rectangle 27"/>
          <p:cNvSpPr>
            <a:spLocks noChangeAspect="1"/>
          </p:cNvSpPr>
          <p:nvPr/>
        </p:nvSpPr>
        <p:spPr>
          <a:xfrm>
            <a:off x="7342424" y="5089960"/>
            <a:ext cx="40881" cy="40881"/>
          </a:xfrm>
          <a:prstGeom prst="rect">
            <a:avLst/>
          </a:prstGeom>
          <a:solidFill>
            <a:srgbClr val="929292"/>
          </a:solidFill>
          <a:ln>
            <a:solidFill>
              <a:srgbClr val="9292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350">
              <a:solidFill>
                <a:prstClr val="white"/>
              </a:solidFill>
            </a:endParaRPr>
          </a:p>
        </p:txBody>
      </p:sp>
      <p:sp>
        <p:nvSpPr>
          <p:cNvPr id="29" name="Rectangle 28"/>
          <p:cNvSpPr>
            <a:spLocks noChangeAspect="1"/>
          </p:cNvSpPr>
          <p:nvPr/>
        </p:nvSpPr>
        <p:spPr>
          <a:xfrm>
            <a:off x="7761490" y="5302145"/>
            <a:ext cx="40881" cy="40881"/>
          </a:xfrm>
          <a:prstGeom prst="rect">
            <a:avLst/>
          </a:prstGeom>
          <a:solidFill>
            <a:srgbClr val="929292"/>
          </a:solidFill>
          <a:ln>
            <a:solidFill>
              <a:srgbClr val="9292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350">
              <a:solidFill>
                <a:prstClr val="white"/>
              </a:solidFill>
            </a:endParaRPr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5746537" y="4662355"/>
            <a:ext cx="5664" cy="337426"/>
          </a:xfrm>
          <a:prstGeom prst="straightConnector1">
            <a:avLst/>
          </a:prstGeom>
          <a:ln w="317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3249505" y="3483333"/>
            <a:ext cx="5281545" cy="23648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5" name="TextBox 34"/>
          <p:cNvSpPr txBox="1"/>
          <p:nvPr/>
        </p:nvSpPr>
        <p:spPr>
          <a:xfrm>
            <a:off x="2317713" y="3193508"/>
            <a:ext cx="510909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Exp1:</a:t>
            </a:r>
            <a:r>
              <a:rPr lang="en-US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4000" b="1" dirty="0" smtClean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1   2   </a:t>
            </a:r>
            <a:r>
              <a:rPr lang="en-US" sz="40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   </a:t>
            </a:r>
            <a:r>
              <a:rPr lang="en-US" sz="4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4   5</a:t>
            </a:r>
            <a:endParaRPr lang="en-AU" sz="40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911518" y="4012842"/>
            <a:ext cx="510909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Exp2:</a:t>
            </a:r>
            <a:r>
              <a:rPr lang="en-US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4000" b="1" dirty="0" smtClean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2   3   </a:t>
            </a:r>
            <a:r>
              <a:rPr lang="en-US" sz="40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   </a:t>
            </a:r>
            <a:r>
              <a:rPr lang="en-US" sz="4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5   6</a:t>
            </a:r>
            <a:endParaRPr lang="en-AU" sz="40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536913" y="4779017"/>
            <a:ext cx="510909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Exp3:</a:t>
            </a:r>
            <a:r>
              <a:rPr lang="en-US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4000" b="1" dirty="0" smtClean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3   4   </a:t>
            </a:r>
            <a:r>
              <a:rPr lang="en-US" sz="40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   </a:t>
            </a:r>
            <a:r>
              <a:rPr lang="en-US" sz="4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6   7</a:t>
            </a:r>
            <a:endParaRPr lang="en-AU" sz="40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4208697" y="5488987"/>
            <a:ext cx="510909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Exp4:</a:t>
            </a:r>
            <a:r>
              <a:rPr lang="en-US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4000" b="1" dirty="0" smtClean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4   5   </a:t>
            </a:r>
            <a:r>
              <a:rPr lang="en-US" sz="40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   </a:t>
            </a:r>
            <a:r>
              <a:rPr lang="en-US" sz="4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7   8</a:t>
            </a:r>
            <a:endParaRPr lang="en-AU" sz="40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6656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5" grpId="0"/>
      <p:bldP spid="36" grpId="0"/>
      <p:bldP spid="37" grpId="0"/>
      <p:bldP spid="3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bg1"/>
                </a:solidFill>
              </a:rPr>
              <a:t>Results</a:t>
            </a:r>
            <a:endParaRPr lang="en-AU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AU" sz="3300" dirty="0" smtClean="0">
                <a:solidFill>
                  <a:schemeClr val="bg1"/>
                </a:solidFill>
              </a:rPr>
              <a:t>Experiment 1.1 – 1.4</a:t>
            </a:r>
          </a:p>
          <a:p>
            <a:endParaRPr lang="en-AU" sz="3300" dirty="0">
              <a:solidFill>
                <a:schemeClr val="bg1"/>
              </a:solidFill>
            </a:endParaRPr>
          </a:p>
          <a:p>
            <a:r>
              <a:rPr lang="en-AU" sz="3300" dirty="0" smtClean="0">
                <a:solidFill>
                  <a:schemeClr val="bg1"/>
                </a:solidFill>
              </a:rPr>
              <a:t>500ms Display Time</a:t>
            </a:r>
          </a:p>
          <a:p>
            <a:endParaRPr lang="en-AU" sz="3300" dirty="0">
              <a:solidFill>
                <a:schemeClr val="bg1"/>
              </a:solidFill>
            </a:endParaRPr>
          </a:p>
          <a:p>
            <a:r>
              <a:rPr lang="en-AU" sz="3300" dirty="0" smtClean="0">
                <a:solidFill>
                  <a:schemeClr val="bg1"/>
                </a:solidFill>
              </a:rPr>
              <a:t>Sub-experiments N = 10</a:t>
            </a:r>
            <a:endParaRPr lang="en-AU" sz="3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8244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3464" y="789317"/>
            <a:ext cx="7291200" cy="5468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bg1"/>
                </a:solidFill>
              </a:rPr>
              <a:t>Results –</a:t>
            </a:r>
            <a:br>
              <a:rPr lang="en-US" b="1" dirty="0" smtClean="0">
                <a:solidFill>
                  <a:schemeClr val="bg1"/>
                </a:solidFill>
              </a:rPr>
            </a:br>
            <a:r>
              <a:rPr lang="en-US" b="1" dirty="0" smtClean="0">
                <a:solidFill>
                  <a:schemeClr val="bg1"/>
                </a:solidFill>
              </a:rPr>
              <a:t>Capacity</a:t>
            </a:r>
            <a:endParaRPr lang="en-AU" b="1" dirty="0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16424" y="1998857"/>
            <a:ext cx="3895810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</a:rPr>
              <a:t>Predicted Unlimited Capacity</a:t>
            </a:r>
          </a:p>
          <a:p>
            <a:r>
              <a:rPr lang="en-US" sz="2400" b="1" dirty="0" smtClean="0">
                <a:solidFill>
                  <a:schemeClr val="bg1"/>
                </a:solidFill>
              </a:rPr>
              <a:t>C(</a:t>
            </a:r>
            <a:r>
              <a:rPr lang="en-US" sz="2400" b="1" i="1" dirty="0" smtClean="0">
                <a:solidFill>
                  <a:schemeClr val="bg1"/>
                </a:solidFill>
              </a:rPr>
              <a:t>t</a:t>
            </a:r>
            <a:r>
              <a:rPr lang="en-US" sz="2400" b="1" dirty="0" smtClean="0">
                <a:solidFill>
                  <a:schemeClr val="bg1"/>
                </a:solidFill>
              </a:rPr>
              <a:t>) = 1</a:t>
            </a:r>
          </a:p>
          <a:p>
            <a:endParaRPr lang="en-US" sz="2400" b="1" dirty="0" smtClean="0">
              <a:solidFill>
                <a:schemeClr val="bg1"/>
              </a:solidFill>
            </a:endParaRPr>
          </a:p>
          <a:p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16424" y="3363437"/>
            <a:ext cx="6096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n-US" sz="2400" b="1" dirty="0">
                <a:solidFill>
                  <a:prstClr val="white"/>
                </a:solidFill>
              </a:rPr>
              <a:t>Outcome: Limited Capacity</a:t>
            </a:r>
          </a:p>
          <a:p>
            <a:pPr lvl="0"/>
            <a:r>
              <a:rPr lang="en-US" sz="2400" b="1" dirty="0">
                <a:solidFill>
                  <a:prstClr val="white"/>
                </a:solidFill>
              </a:rPr>
              <a:t>C(</a:t>
            </a:r>
            <a:r>
              <a:rPr lang="en-US" sz="2400" b="1" i="1" dirty="0">
                <a:solidFill>
                  <a:prstClr val="white"/>
                </a:solidFill>
              </a:rPr>
              <a:t>t</a:t>
            </a:r>
            <a:r>
              <a:rPr lang="en-US" sz="2400" b="1" dirty="0">
                <a:solidFill>
                  <a:prstClr val="white"/>
                </a:solidFill>
              </a:rPr>
              <a:t>) &lt; </a:t>
            </a:r>
            <a:r>
              <a:rPr lang="en-US" sz="2400" b="1" dirty="0" smtClean="0">
                <a:solidFill>
                  <a:prstClr val="white"/>
                </a:solidFill>
              </a:rPr>
              <a:t>1</a:t>
            </a:r>
          </a:p>
          <a:p>
            <a:pPr lvl="0"/>
            <a:endParaRPr lang="en-US" sz="2400" b="1" dirty="0">
              <a:solidFill>
                <a:prstClr val="white"/>
              </a:solidFill>
            </a:endParaRPr>
          </a:p>
          <a:p>
            <a:pPr lvl="0"/>
            <a:r>
              <a:rPr lang="en-US" sz="2400" b="1" dirty="0" err="1" smtClean="0">
                <a:solidFill>
                  <a:prstClr val="white"/>
                </a:solidFill>
              </a:rPr>
              <a:t>Subitizing</a:t>
            </a:r>
            <a:r>
              <a:rPr lang="en-US" sz="2400" b="1" dirty="0" smtClean="0">
                <a:solidFill>
                  <a:prstClr val="white"/>
                </a:solidFill>
              </a:rPr>
              <a:t> is not effortless</a:t>
            </a:r>
            <a:endParaRPr lang="en-AU" sz="2400" dirty="0">
              <a:solidFill>
                <a:prstClr val="black"/>
              </a:solidFill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4353464" y="789317"/>
            <a:ext cx="3705600" cy="2779200"/>
            <a:chOff x="4353464" y="789317"/>
            <a:chExt cx="3705600" cy="2779200"/>
          </a:xfrm>
        </p:grpSpPr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53464" y="789317"/>
              <a:ext cx="3705600" cy="2779200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5392402" y="1083329"/>
              <a:ext cx="157261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dirty="0" smtClean="0"/>
                <a:t>Targets 1-2</a:t>
              </a: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7939064" y="789317"/>
            <a:ext cx="3705600" cy="2779200"/>
            <a:chOff x="7939064" y="789317"/>
            <a:chExt cx="3705600" cy="2779200"/>
          </a:xfrm>
        </p:grpSpPr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39064" y="789317"/>
              <a:ext cx="3705600" cy="2779200"/>
            </a:xfrm>
            <a:prstGeom prst="rect">
              <a:avLst/>
            </a:prstGeom>
          </p:spPr>
        </p:pic>
        <p:sp>
          <p:nvSpPr>
            <p:cNvPr id="29" name="Rectangle 28"/>
            <p:cNvSpPr/>
            <p:nvPr/>
          </p:nvSpPr>
          <p:spPr>
            <a:xfrm>
              <a:off x="9098002" y="1083328"/>
              <a:ext cx="157261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dirty="0" smtClean="0"/>
                <a:t>Targets 2-3</a:t>
              </a: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7939064" y="3568517"/>
            <a:ext cx="3705600" cy="2779200"/>
            <a:chOff x="7939064" y="3568517"/>
            <a:chExt cx="3705600" cy="2779200"/>
          </a:xfrm>
        </p:grpSpPr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39064" y="3568517"/>
              <a:ext cx="3705600" cy="2779200"/>
            </a:xfrm>
            <a:prstGeom prst="rect">
              <a:avLst/>
            </a:prstGeom>
          </p:spPr>
        </p:pic>
        <p:sp>
          <p:nvSpPr>
            <p:cNvPr id="32" name="Rectangle 31"/>
            <p:cNvSpPr/>
            <p:nvPr/>
          </p:nvSpPr>
          <p:spPr>
            <a:xfrm>
              <a:off x="9102212" y="3817299"/>
              <a:ext cx="157261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dirty="0" smtClean="0"/>
                <a:t>Targets 4-5</a:t>
              </a: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4353464" y="3568517"/>
            <a:ext cx="3705600" cy="2779200"/>
            <a:chOff x="4353464" y="3568517"/>
            <a:chExt cx="3705600" cy="2779200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53464" y="3568517"/>
              <a:ext cx="3705600" cy="2779200"/>
            </a:xfrm>
            <a:prstGeom prst="rect">
              <a:avLst/>
            </a:prstGeom>
          </p:spPr>
        </p:pic>
        <p:sp>
          <p:nvSpPr>
            <p:cNvPr id="35" name="Rectangle 34"/>
            <p:cNvSpPr/>
            <p:nvPr/>
          </p:nvSpPr>
          <p:spPr>
            <a:xfrm>
              <a:off x="5392402" y="3817299"/>
              <a:ext cx="157261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dirty="0" smtClean="0"/>
                <a:t>Targets 3-4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51798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bg1"/>
                </a:solidFill>
              </a:rPr>
              <a:t>Results –</a:t>
            </a:r>
            <a:br>
              <a:rPr lang="en-US" b="1" dirty="0" smtClean="0">
                <a:solidFill>
                  <a:schemeClr val="bg1"/>
                </a:solidFill>
              </a:rPr>
            </a:br>
            <a:r>
              <a:rPr lang="en-US" b="1" dirty="0" smtClean="0">
                <a:solidFill>
                  <a:schemeClr val="bg1"/>
                </a:solidFill>
              </a:rPr>
              <a:t>Architecture</a:t>
            </a:r>
            <a:endParaRPr lang="en-AU" b="1" dirty="0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16424" y="1998857"/>
            <a:ext cx="148707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</a:rPr>
              <a:t>Predicted:</a:t>
            </a:r>
          </a:p>
          <a:p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42206" y="4519637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n-US" sz="2400" b="1" dirty="0" smtClean="0">
                <a:solidFill>
                  <a:prstClr val="white"/>
                </a:solidFill>
              </a:rPr>
              <a:t>Outcome:</a:t>
            </a:r>
            <a:endParaRPr lang="en-AU" sz="2400" dirty="0">
              <a:solidFill>
                <a:prstClr val="black"/>
              </a:solidFill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3464" y="788400"/>
            <a:ext cx="7411200" cy="55584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3464" y="788400"/>
            <a:ext cx="3705600" cy="27792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9064" y="788400"/>
            <a:ext cx="3705600" cy="27792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3464" y="3567600"/>
            <a:ext cx="3705600" cy="27792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9064" y="3567600"/>
            <a:ext cx="3705600" cy="277920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5427406" y="956791"/>
            <a:ext cx="15726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/>
              <a:t>Targets 1-2</a:t>
            </a:r>
            <a:endParaRPr lang="en-US" sz="2400" b="1" dirty="0" smtClean="0">
              <a:solidFill>
                <a:schemeClr val="bg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9133006" y="956790"/>
            <a:ext cx="15726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/>
              <a:t>Targets 2-3</a:t>
            </a:r>
            <a:endParaRPr lang="en-US" sz="2400" b="1" dirty="0" smtClean="0"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9133006" y="3812786"/>
            <a:ext cx="15726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/>
              <a:t>Targets 4-5</a:t>
            </a:r>
            <a:endParaRPr lang="en-US" sz="2400" b="1" dirty="0" smtClean="0">
              <a:solidFill>
                <a:schemeClr val="bg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423196" y="3812786"/>
            <a:ext cx="15726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/>
              <a:t>Targets 3-4</a:t>
            </a:r>
            <a:endParaRPr lang="en-US" sz="2400" b="1" dirty="0" smtClean="0">
              <a:solidFill>
                <a:schemeClr val="bg1"/>
              </a:solidFill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31082" y="1690688"/>
            <a:ext cx="2218577" cy="2304219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31081" y="4169763"/>
            <a:ext cx="2218577" cy="2301413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7092469" y="1293355"/>
            <a:ext cx="4938725" cy="4154272"/>
            <a:chOff x="7092469" y="1293355"/>
            <a:chExt cx="4938725" cy="4154272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092469" y="1293355"/>
              <a:ext cx="1325578" cy="1375072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698336" y="1293355"/>
              <a:ext cx="1325578" cy="1375072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705616" y="4072555"/>
              <a:ext cx="1325578" cy="1375072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099749" y="3990875"/>
              <a:ext cx="1325578" cy="13750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35633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6569" y="788399"/>
            <a:ext cx="7405932" cy="555444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bg1"/>
                </a:solidFill>
              </a:rPr>
              <a:t>Results –</a:t>
            </a:r>
            <a:br>
              <a:rPr lang="en-US" b="1" dirty="0" smtClean="0">
                <a:solidFill>
                  <a:schemeClr val="bg1"/>
                </a:solidFill>
              </a:rPr>
            </a:br>
            <a:r>
              <a:rPr lang="en-US" b="1" dirty="0" smtClean="0">
                <a:solidFill>
                  <a:schemeClr val="bg1"/>
                </a:solidFill>
              </a:rPr>
              <a:t>Architecture</a:t>
            </a:r>
            <a:endParaRPr lang="en-AU" b="1" dirty="0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16424" y="1998857"/>
            <a:ext cx="148707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</a:rPr>
              <a:t>Predicted:</a:t>
            </a:r>
          </a:p>
          <a:p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42206" y="4519637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n-US" sz="2400" b="1" dirty="0" smtClean="0">
                <a:solidFill>
                  <a:prstClr val="white"/>
                </a:solidFill>
              </a:rPr>
              <a:t>Outcome:</a:t>
            </a:r>
            <a:endParaRPr lang="en-AU" sz="2400" dirty="0">
              <a:solidFill>
                <a:prstClr val="black"/>
              </a:solidFill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4352400" y="788400"/>
            <a:ext cx="3705600" cy="2779200"/>
            <a:chOff x="4352400" y="788400"/>
            <a:chExt cx="3705600" cy="277920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52400" y="788400"/>
              <a:ext cx="3705600" cy="2779200"/>
            </a:xfrm>
            <a:prstGeom prst="rect">
              <a:avLst/>
            </a:prstGeom>
          </p:spPr>
        </p:pic>
        <p:sp>
          <p:nvSpPr>
            <p:cNvPr id="28" name="Rectangle 27"/>
            <p:cNvSpPr/>
            <p:nvPr/>
          </p:nvSpPr>
          <p:spPr>
            <a:xfrm>
              <a:off x="5326928" y="913626"/>
              <a:ext cx="2190664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dirty="0" smtClean="0"/>
                <a:t>Distractors 4-5*</a:t>
              </a:r>
              <a:endParaRPr lang="en-US" sz="2400" b="1" dirty="0" smtClean="0">
                <a:solidFill>
                  <a:schemeClr val="bg1"/>
                </a:solidFill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8056901" y="788400"/>
            <a:ext cx="3705600" cy="2779200"/>
            <a:chOff x="8056901" y="788400"/>
            <a:chExt cx="3705600" cy="277920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56901" y="788400"/>
              <a:ext cx="3705600" cy="2779200"/>
            </a:xfrm>
            <a:prstGeom prst="rect">
              <a:avLst/>
            </a:prstGeom>
          </p:spPr>
        </p:pic>
        <p:sp>
          <p:nvSpPr>
            <p:cNvPr id="29" name="Rectangle 28"/>
            <p:cNvSpPr/>
            <p:nvPr/>
          </p:nvSpPr>
          <p:spPr>
            <a:xfrm>
              <a:off x="9032528" y="913625"/>
              <a:ext cx="2190664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dirty="0" smtClean="0"/>
                <a:t>Distractors 5-6*</a:t>
              </a:r>
              <a:endParaRPr lang="en-US" sz="2400" b="1" dirty="0" smtClean="0">
                <a:solidFill>
                  <a:schemeClr val="bg1"/>
                </a:solidFill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4351301" y="3567600"/>
            <a:ext cx="3705600" cy="2779200"/>
            <a:chOff x="4351301" y="3567600"/>
            <a:chExt cx="3705600" cy="277920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51301" y="3567600"/>
              <a:ext cx="3705600" cy="2779200"/>
            </a:xfrm>
            <a:prstGeom prst="rect">
              <a:avLst/>
            </a:prstGeom>
          </p:spPr>
        </p:pic>
        <p:sp>
          <p:nvSpPr>
            <p:cNvPr id="30" name="Rectangle 29"/>
            <p:cNvSpPr/>
            <p:nvPr/>
          </p:nvSpPr>
          <p:spPr>
            <a:xfrm>
              <a:off x="5326928" y="3768306"/>
              <a:ext cx="2190664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dirty="0" smtClean="0"/>
                <a:t>Distractors 6-7*</a:t>
              </a:r>
              <a:endParaRPr lang="en-US" sz="2400" b="1" dirty="0" smtClean="0">
                <a:solidFill>
                  <a:schemeClr val="bg1"/>
                </a:solidFill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8056901" y="3567600"/>
            <a:ext cx="3705600" cy="2779200"/>
            <a:chOff x="8056901" y="3567600"/>
            <a:chExt cx="3705600" cy="277920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56901" y="3567600"/>
              <a:ext cx="3705600" cy="2779200"/>
            </a:xfrm>
            <a:prstGeom prst="rect">
              <a:avLst/>
            </a:prstGeom>
          </p:spPr>
        </p:pic>
        <p:sp>
          <p:nvSpPr>
            <p:cNvPr id="31" name="Rectangle 30"/>
            <p:cNvSpPr/>
            <p:nvPr/>
          </p:nvSpPr>
          <p:spPr>
            <a:xfrm>
              <a:off x="9032528" y="3768305"/>
              <a:ext cx="2036776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dirty="0" smtClean="0"/>
                <a:t>Distractors 7-8</a:t>
              </a:r>
              <a:endParaRPr lang="en-US" sz="2400" b="1" dirty="0" smtClean="0">
                <a:solidFill>
                  <a:schemeClr val="bg1"/>
                </a:solidFill>
              </a:endParaRPr>
            </a:p>
          </p:txBody>
        </p:sp>
      </p:grpSp>
      <p:pic>
        <p:nvPicPr>
          <p:cNvPr id="19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97810" y="1644998"/>
            <a:ext cx="2217999" cy="2155204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1619695" y="1193716"/>
            <a:ext cx="10411499" cy="4750898"/>
            <a:chOff x="1619695" y="1193716"/>
            <a:chExt cx="10411499" cy="4750898"/>
          </a:xfrm>
        </p:grpSpPr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935156" y="4170465"/>
              <a:ext cx="1416145" cy="1774149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705616" y="4072555"/>
              <a:ext cx="1325578" cy="1375072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021236" y="1234031"/>
              <a:ext cx="1312827" cy="1528884"/>
            </a:xfrm>
            <a:prstGeom prst="rect">
              <a:avLst/>
            </a:prstGeom>
          </p:spPr>
        </p:pic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591922" y="1193716"/>
              <a:ext cx="1312827" cy="1528884"/>
            </a:xfrm>
            <a:prstGeom prst="rect">
              <a:avLst/>
            </a:prstGeom>
          </p:spPr>
        </p:pic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131794" y="4013231"/>
              <a:ext cx="1312827" cy="1528884"/>
            </a:xfrm>
            <a:prstGeom prst="rect">
              <a:avLst/>
            </a:prstGeom>
          </p:spPr>
        </p:pic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619695" y="4174417"/>
              <a:ext cx="1312827" cy="177019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97437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bg1"/>
                </a:solidFill>
              </a:rPr>
              <a:t>Results –</a:t>
            </a:r>
            <a:br>
              <a:rPr lang="en-US" b="1" dirty="0" smtClean="0">
                <a:solidFill>
                  <a:schemeClr val="bg1"/>
                </a:solidFill>
              </a:rPr>
            </a:br>
            <a:r>
              <a:rPr lang="en-US" b="1" dirty="0" smtClean="0">
                <a:solidFill>
                  <a:schemeClr val="bg1"/>
                </a:solidFill>
              </a:rPr>
              <a:t>Architecture</a:t>
            </a:r>
            <a:endParaRPr lang="en-AU" b="1" dirty="0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16424" y="1998857"/>
            <a:ext cx="148707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</a:rPr>
              <a:t>Predicted:</a:t>
            </a:r>
          </a:p>
          <a:p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42206" y="4519637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n-US" sz="2400" b="1" dirty="0" smtClean="0">
                <a:solidFill>
                  <a:prstClr val="white"/>
                </a:solidFill>
              </a:rPr>
              <a:t>Outcome:</a:t>
            </a:r>
            <a:endParaRPr lang="en-AU" sz="2400" dirty="0">
              <a:solidFill>
                <a:prstClr val="black"/>
              </a:solidFill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7810" y="1644998"/>
            <a:ext cx="2217999" cy="2155204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5156" y="4170465"/>
            <a:ext cx="1416145" cy="1774149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9695" y="4174417"/>
            <a:ext cx="1312827" cy="1770197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8332208" y="2006390"/>
            <a:ext cx="3704400" cy="2779200"/>
            <a:chOff x="4527959" y="1764235"/>
            <a:chExt cx="3704400" cy="2779200"/>
          </a:xfrm>
        </p:grpSpPr>
        <p:grpSp>
          <p:nvGrpSpPr>
            <p:cNvPr id="35" name="Group 34"/>
            <p:cNvGrpSpPr/>
            <p:nvPr/>
          </p:nvGrpSpPr>
          <p:grpSpPr>
            <a:xfrm>
              <a:off x="4527959" y="1764235"/>
              <a:ext cx="3704400" cy="2779200"/>
              <a:chOff x="8056901" y="3567600"/>
              <a:chExt cx="3705600" cy="2779200"/>
            </a:xfrm>
          </p:grpSpPr>
          <p:pic>
            <p:nvPicPr>
              <p:cNvPr id="36" name="Picture 35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56901" y="3567600"/>
                <a:ext cx="3705600" cy="2779200"/>
              </a:xfrm>
              <a:prstGeom prst="rect">
                <a:avLst/>
              </a:prstGeom>
            </p:spPr>
          </p:pic>
          <p:sp>
            <p:nvSpPr>
              <p:cNvPr id="37" name="Rectangle 36"/>
              <p:cNvSpPr/>
              <p:nvPr/>
            </p:nvSpPr>
            <p:spPr>
              <a:xfrm>
                <a:off x="9032528" y="3768305"/>
                <a:ext cx="203677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b="1" dirty="0" smtClean="0"/>
                  <a:t>Distractors 7-8</a:t>
                </a:r>
                <a:endParaRPr lang="en-US" sz="2400" b="1" dirty="0" smtClean="0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41265" y="2299674"/>
              <a:ext cx="1325578" cy="1375072"/>
            </a:xfrm>
            <a:prstGeom prst="rect">
              <a:avLst/>
            </a:prstGeom>
          </p:spPr>
        </p:pic>
      </p:grpSp>
      <p:grpSp>
        <p:nvGrpSpPr>
          <p:cNvPr id="12" name="Group 11"/>
          <p:cNvGrpSpPr/>
          <p:nvPr/>
        </p:nvGrpSpPr>
        <p:grpSpPr>
          <a:xfrm>
            <a:off x="4579718" y="2006390"/>
            <a:ext cx="3705600" cy="2779200"/>
            <a:chOff x="8232359" y="1764235"/>
            <a:chExt cx="3705600" cy="2779200"/>
          </a:xfrm>
        </p:grpSpPr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32359" y="1764235"/>
              <a:ext cx="3705600" cy="2779200"/>
            </a:xfrm>
            <a:prstGeom prst="rect">
              <a:avLst/>
            </a:prstGeom>
          </p:spPr>
        </p:pic>
        <p:sp>
          <p:nvSpPr>
            <p:cNvPr id="40" name="Rectangle 39"/>
            <p:cNvSpPr/>
            <p:nvPr/>
          </p:nvSpPr>
          <p:spPr>
            <a:xfrm>
              <a:off x="9395507" y="2013017"/>
              <a:ext cx="157261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dirty="0" smtClean="0"/>
                <a:t>Targets 4-5</a:t>
              </a:r>
            </a:p>
          </p:txBody>
        </p:sp>
      </p:grpSp>
      <p:sp>
        <p:nvSpPr>
          <p:cNvPr id="3" name="Rectangle 2"/>
          <p:cNvSpPr/>
          <p:nvPr/>
        </p:nvSpPr>
        <p:spPr>
          <a:xfrm>
            <a:off x="4703477" y="5057539"/>
            <a:ext cx="6956648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3000" dirty="0" smtClean="0">
                <a:solidFill>
                  <a:prstClr val="white"/>
                </a:solidFill>
              </a:rPr>
              <a:t>Also see...</a:t>
            </a:r>
          </a:p>
          <a:p>
            <a:r>
              <a:rPr lang="en-AU" sz="3000" dirty="0" smtClean="0">
                <a:solidFill>
                  <a:prstClr val="white"/>
                </a:solidFill>
              </a:rPr>
              <a:t>Heathcote, </a:t>
            </a:r>
            <a:r>
              <a:rPr lang="en-AU" sz="3000" dirty="0" err="1" smtClean="0">
                <a:solidFill>
                  <a:prstClr val="white"/>
                </a:solidFill>
              </a:rPr>
              <a:t>Bushmakin</a:t>
            </a:r>
            <a:r>
              <a:rPr lang="en-AU" sz="3000" dirty="0" smtClean="0">
                <a:solidFill>
                  <a:prstClr val="white"/>
                </a:solidFill>
              </a:rPr>
              <a:t> &amp; </a:t>
            </a:r>
            <a:r>
              <a:rPr lang="en-AU" sz="3000" dirty="0" err="1" smtClean="0">
                <a:solidFill>
                  <a:prstClr val="white"/>
                </a:solidFill>
              </a:rPr>
              <a:t>Eidels</a:t>
            </a:r>
            <a:r>
              <a:rPr lang="en-AU" sz="3000" dirty="0" smtClean="0">
                <a:solidFill>
                  <a:prstClr val="white"/>
                </a:solidFill>
              </a:rPr>
              <a:t> (submitted)</a:t>
            </a:r>
            <a:endParaRPr lang="en-AU" sz="3000" dirty="0"/>
          </a:p>
        </p:txBody>
      </p:sp>
    </p:spTree>
    <p:extLst>
      <p:ext uri="{BB962C8B-B14F-4D97-AF65-F5344CB8AC3E}">
        <p14:creationId xmlns:p14="http://schemas.microsoft.com/office/powerpoint/2010/main" val="3260590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bg1"/>
                </a:solidFill>
              </a:rPr>
              <a:t>Background</a:t>
            </a:r>
            <a:endParaRPr lang="en-AU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sz="3300" dirty="0">
                <a:solidFill>
                  <a:schemeClr val="bg1"/>
                </a:solidFill>
              </a:rPr>
              <a:t>Processing System – Integrates processing channels</a:t>
            </a:r>
            <a:endParaRPr lang="en-US" sz="3300" dirty="0" smtClean="0">
              <a:solidFill>
                <a:schemeClr val="bg1"/>
              </a:solidFill>
            </a:endParaRPr>
          </a:p>
          <a:p>
            <a:endParaRPr lang="en-US" sz="3300" dirty="0">
              <a:solidFill>
                <a:schemeClr val="bg1"/>
              </a:solidFill>
            </a:endParaRPr>
          </a:p>
          <a:p>
            <a:r>
              <a:rPr lang="en-US" sz="3300" dirty="0" smtClean="0">
                <a:solidFill>
                  <a:schemeClr val="bg1"/>
                </a:solidFill>
              </a:rPr>
              <a:t>Enumeration </a:t>
            </a:r>
            <a:r>
              <a:rPr lang="en-US" sz="3300" dirty="0">
                <a:solidFill>
                  <a:schemeClr val="bg1"/>
                </a:solidFill>
              </a:rPr>
              <a:t>– Application of a </a:t>
            </a:r>
            <a:r>
              <a:rPr lang="en-US" sz="3300" dirty="0" smtClean="0">
                <a:solidFill>
                  <a:schemeClr val="bg1"/>
                </a:solidFill>
              </a:rPr>
              <a:t>quantity </a:t>
            </a:r>
            <a:r>
              <a:rPr lang="en-US" sz="3300" dirty="0">
                <a:solidFill>
                  <a:schemeClr val="bg1"/>
                </a:solidFill>
              </a:rPr>
              <a:t>to a set of numerous items. </a:t>
            </a:r>
            <a:endParaRPr lang="en-US" sz="3300" dirty="0" smtClean="0">
              <a:solidFill>
                <a:schemeClr val="bg1"/>
              </a:solidFill>
            </a:endParaRPr>
          </a:p>
          <a:p>
            <a:endParaRPr lang="en-US" sz="3300" dirty="0">
              <a:solidFill>
                <a:schemeClr val="bg1"/>
              </a:solidFill>
            </a:endParaRPr>
          </a:p>
          <a:p>
            <a:r>
              <a:rPr lang="en-US" sz="3300" dirty="0">
                <a:solidFill>
                  <a:schemeClr val="bg1"/>
                </a:solidFill>
              </a:rPr>
              <a:t>Processes of Enumeration</a:t>
            </a:r>
          </a:p>
          <a:p>
            <a:pPr marL="457200" lvl="1" indent="0">
              <a:buNone/>
            </a:pPr>
            <a:r>
              <a:rPr lang="en-US" sz="3300" dirty="0">
                <a:solidFill>
                  <a:schemeClr val="bg1"/>
                </a:solidFill>
              </a:rPr>
              <a:t>-Subitizing</a:t>
            </a:r>
          </a:p>
          <a:p>
            <a:pPr marL="457200" lvl="1" indent="0">
              <a:buNone/>
            </a:pPr>
            <a:r>
              <a:rPr lang="en-US" sz="3300" dirty="0">
                <a:solidFill>
                  <a:schemeClr val="bg1"/>
                </a:solidFill>
              </a:rPr>
              <a:t>-</a:t>
            </a:r>
            <a:r>
              <a:rPr lang="en-US" sz="3300" dirty="0" smtClean="0">
                <a:solidFill>
                  <a:schemeClr val="bg1"/>
                </a:solidFill>
              </a:rPr>
              <a:t>Counting</a:t>
            </a:r>
          </a:p>
          <a:p>
            <a:endParaRPr lang="en-US" sz="3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7364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bg1"/>
                </a:solidFill>
              </a:rPr>
              <a:t>Background</a:t>
            </a:r>
            <a:endParaRPr lang="en-AU" b="1" dirty="0">
              <a:solidFill>
                <a:schemeClr val="bg1"/>
              </a:solidFill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3303859"/>
              </p:ext>
            </p:extLst>
          </p:nvPr>
        </p:nvGraphicFramePr>
        <p:xfrm>
          <a:off x="484517" y="1553153"/>
          <a:ext cx="11307792" cy="49861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3120"/>
                <a:gridCol w="2216658"/>
                <a:gridCol w="2103120"/>
                <a:gridCol w="2103120"/>
                <a:gridCol w="2781774"/>
              </a:tblGrid>
              <a:tr h="1095512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Enumeration Process</a:t>
                      </a:r>
                      <a:endParaRPr lang="en-AU" sz="28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Manipulation</a:t>
                      </a:r>
                      <a:endParaRPr lang="en-AU" sz="28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Measure</a:t>
                      </a:r>
                      <a:endParaRPr lang="en-AU" sz="28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Predicted</a:t>
                      </a:r>
                      <a:endParaRPr lang="en-AU" sz="28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Outcome</a:t>
                      </a:r>
                      <a:endParaRPr lang="en-AU" sz="2800" dirty="0"/>
                    </a:p>
                  </a:txBody>
                  <a:tcPr marL="68580" marR="68580" marT="34290" marB="34290" anchor="ctr"/>
                </a:tc>
              </a:tr>
              <a:tr h="889455"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2800" b="0" dirty="0" err="1" smtClean="0"/>
                        <a:t>Subitizing</a:t>
                      </a:r>
                      <a:endParaRPr lang="en-AU" sz="2800" b="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2800" b="0" dirty="0" smtClean="0"/>
                        <a:t>Load</a:t>
                      </a:r>
                      <a:endParaRPr lang="en-AU" sz="2800" b="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2500" b="0" dirty="0" smtClean="0"/>
                        <a:t>Capacity</a:t>
                      </a:r>
                      <a:r>
                        <a:rPr lang="en-US" sz="2500" b="0" baseline="0" dirty="0" smtClean="0"/>
                        <a:t> Coefficient C(</a:t>
                      </a:r>
                      <a:r>
                        <a:rPr lang="en-US" sz="2500" b="0" i="1" baseline="0" dirty="0" smtClean="0"/>
                        <a:t>t</a:t>
                      </a:r>
                      <a:r>
                        <a:rPr lang="en-US" sz="2500" b="0" i="0" baseline="0" dirty="0" smtClean="0"/>
                        <a:t>)</a:t>
                      </a:r>
                      <a:endParaRPr lang="en-AU" sz="2500" b="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2800" b="0" dirty="0" smtClean="0"/>
                        <a:t>C(</a:t>
                      </a:r>
                      <a:r>
                        <a:rPr lang="en-US" sz="2800" b="0" i="1" dirty="0" smtClean="0"/>
                        <a:t>t</a:t>
                      </a:r>
                      <a:r>
                        <a:rPr lang="en-US" sz="2800" b="0" i="0" dirty="0" smtClean="0"/>
                        <a:t>)</a:t>
                      </a:r>
                      <a:r>
                        <a:rPr lang="en-US" sz="2800" b="0" i="0" baseline="0" dirty="0" smtClean="0"/>
                        <a:t> = 1</a:t>
                      </a:r>
                      <a:endParaRPr lang="en-AU" sz="2800" b="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2800" b="0" dirty="0" smtClean="0"/>
                        <a:t>C(</a:t>
                      </a:r>
                      <a:r>
                        <a:rPr lang="en-US" sz="2800" b="0" i="1" dirty="0" smtClean="0"/>
                        <a:t>t</a:t>
                      </a:r>
                      <a:r>
                        <a:rPr lang="en-US" sz="2800" b="0" i="0" dirty="0" smtClean="0"/>
                        <a:t>)</a:t>
                      </a:r>
                      <a:r>
                        <a:rPr lang="en-US" sz="2800" b="0" i="0" baseline="0" dirty="0" smtClean="0"/>
                        <a:t> &lt; 1</a:t>
                      </a:r>
                      <a:endParaRPr lang="en-AU" sz="2800" b="0" dirty="0"/>
                    </a:p>
                  </a:txBody>
                  <a:tcPr marL="68580" marR="68580" marT="34290" marB="34290" anchor="ctr"/>
                </a:tc>
              </a:tr>
              <a:tr h="1505678"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2800" b="0" dirty="0" err="1" smtClean="0"/>
                        <a:t>Subitizing</a:t>
                      </a:r>
                      <a:endParaRPr lang="en-AU" sz="2800" b="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2800" b="0" dirty="0" smtClean="0"/>
                        <a:t>Salience (Target)</a:t>
                      </a:r>
                      <a:endParaRPr lang="en-AU" sz="2800" b="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2500" b="0" dirty="0" smtClean="0"/>
                        <a:t>Survivor</a:t>
                      </a:r>
                      <a:r>
                        <a:rPr lang="en-US" sz="2500" b="0" baseline="0" dirty="0" smtClean="0"/>
                        <a:t> Interaction Contrast</a:t>
                      </a:r>
                      <a:endParaRPr lang="en-AU" sz="2500" b="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endParaRPr lang="en-AU" sz="2800" b="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endParaRPr lang="en-AU" sz="2800" b="0" dirty="0"/>
                    </a:p>
                  </a:txBody>
                  <a:tcPr marL="68580" marR="68580" marT="34290" marB="34290" anchor="ctr"/>
                </a:tc>
              </a:tr>
              <a:tr h="1495514"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2800" b="0" dirty="0" smtClean="0"/>
                        <a:t>Counting</a:t>
                      </a:r>
                      <a:endParaRPr lang="en-AU" sz="2800" b="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2800" b="0" dirty="0" smtClean="0"/>
                        <a:t>Salience (Distractor)</a:t>
                      </a:r>
                      <a:endParaRPr lang="en-AU" sz="2800" b="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2800" b="0" dirty="0" smtClean="0"/>
                        <a:t>SIC</a:t>
                      </a:r>
                      <a:endParaRPr lang="en-AU" sz="2800" b="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endParaRPr lang="en-AU" sz="2800" b="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endParaRPr lang="en-AU" sz="2800" b="0" dirty="0"/>
                    </a:p>
                  </a:txBody>
                  <a:tcPr marL="68580" marR="68580" marT="34290" marB="34290" anchor="ctr"/>
                </a:tc>
              </a:tr>
            </a:tbl>
          </a:graphicData>
        </a:graphic>
      </p:graphicFrame>
      <p:pic>
        <p:nvPicPr>
          <p:cNvPr id="112" name="Picture 1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9883" y="3588683"/>
            <a:ext cx="1362247" cy="1452060"/>
          </a:xfrm>
          <a:prstGeom prst="rect">
            <a:avLst/>
          </a:prstGeom>
        </p:spPr>
      </p:pic>
      <p:pic>
        <p:nvPicPr>
          <p:cNvPr id="113" name="Picture 1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9883" y="5151227"/>
            <a:ext cx="1422832" cy="138254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82719" y="3583642"/>
            <a:ext cx="1325578" cy="145710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45508" y="5143750"/>
            <a:ext cx="1325578" cy="138254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2676" y="5143750"/>
            <a:ext cx="1422832" cy="1382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083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bg1"/>
                </a:solidFill>
              </a:rPr>
              <a:t>Results</a:t>
            </a:r>
            <a:endParaRPr lang="en-AU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AU" sz="3300" dirty="0" smtClean="0">
                <a:solidFill>
                  <a:schemeClr val="bg1"/>
                </a:solidFill>
              </a:rPr>
              <a:t>Experiment 2.1 – 2.4</a:t>
            </a:r>
          </a:p>
          <a:p>
            <a:endParaRPr lang="en-AU" sz="3300" dirty="0">
              <a:solidFill>
                <a:schemeClr val="bg1"/>
              </a:solidFill>
            </a:endParaRPr>
          </a:p>
          <a:p>
            <a:r>
              <a:rPr lang="en-AU" sz="3300" dirty="0" smtClean="0">
                <a:solidFill>
                  <a:schemeClr val="bg1"/>
                </a:solidFill>
              </a:rPr>
              <a:t>200ms Display Time</a:t>
            </a:r>
          </a:p>
          <a:p>
            <a:endParaRPr lang="en-AU" sz="3300" dirty="0">
              <a:solidFill>
                <a:schemeClr val="bg1"/>
              </a:solidFill>
            </a:endParaRPr>
          </a:p>
          <a:p>
            <a:r>
              <a:rPr lang="en-AU" sz="3300" dirty="0" smtClean="0">
                <a:solidFill>
                  <a:schemeClr val="bg1"/>
                </a:solidFill>
              </a:rPr>
              <a:t>Sub-experiments N = 10</a:t>
            </a:r>
            <a:endParaRPr lang="en-AU" sz="3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2230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0911" y="788400"/>
            <a:ext cx="7411200" cy="5558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bg1"/>
                </a:solidFill>
              </a:rPr>
              <a:t>Results –</a:t>
            </a:r>
            <a:br>
              <a:rPr lang="en-US" b="1" dirty="0" smtClean="0">
                <a:solidFill>
                  <a:schemeClr val="bg1"/>
                </a:solidFill>
              </a:rPr>
            </a:br>
            <a:r>
              <a:rPr lang="en-US" b="1" dirty="0" smtClean="0">
                <a:solidFill>
                  <a:schemeClr val="bg1"/>
                </a:solidFill>
              </a:rPr>
              <a:t>Architecture</a:t>
            </a:r>
            <a:endParaRPr lang="en-AU" b="1" dirty="0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16424" y="1998857"/>
            <a:ext cx="148707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</a:rPr>
              <a:t>Predicted:</a:t>
            </a:r>
          </a:p>
          <a:p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52892" y="4178908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n-US" sz="2400" b="1" dirty="0" smtClean="0">
                <a:solidFill>
                  <a:prstClr val="white"/>
                </a:solidFill>
              </a:rPr>
              <a:t>Outcome:</a:t>
            </a:r>
            <a:endParaRPr lang="en-AU" sz="2400" dirty="0">
              <a:solidFill>
                <a:prstClr val="black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2400" y="788400"/>
            <a:ext cx="3705600" cy="277920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5562587" y="902488"/>
            <a:ext cx="172649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/>
              <a:t>Targets 1-2*</a:t>
            </a:r>
            <a:endParaRPr lang="en-US" sz="2400" b="1" dirty="0" smtClean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1524" y="788400"/>
            <a:ext cx="3705600" cy="277920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9268187" y="902487"/>
            <a:ext cx="15726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/>
              <a:t>Targets 2-3</a:t>
            </a:r>
            <a:endParaRPr lang="en-US" sz="2400" b="1" dirty="0" smtClean="0">
              <a:solidFill>
                <a:schemeClr val="bg1"/>
              </a:solidFill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8051524" y="3567600"/>
            <a:ext cx="3705600" cy="2779200"/>
            <a:chOff x="8051524" y="3567600"/>
            <a:chExt cx="3705600" cy="277920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51524" y="3567600"/>
              <a:ext cx="3705600" cy="2779200"/>
            </a:xfrm>
            <a:prstGeom prst="rect">
              <a:avLst/>
            </a:prstGeom>
          </p:spPr>
        </p:pic>
        <p:sp>
          <p:nvSpPr>
            <p:cNvPr id="14" name="Rectangle 13"/>
            <p:cNvSpPr/>
            <p:nvPr/>
          </p:nvSpPr>
          <p:spPr>
            <a:xfrm>
              <a:off x="9133006" y="3812786"/>
              <a:ext cx="157261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dirty="0" smtClean="0"/>
                <a:t>Targets 4-5</a:t>
              </a:r>
              <a:endParaRPr lang="en-US" sz="2400" b="1" dirty="0" smtClean="0">
                <a:solidFill>
                  <a:schemeClr val="bg1"/>
                </a:solidFill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4352400" y="3567600"/>
            <a:ext cx="3705600" cy="2779200"/>
            <a:chOff x="4352400" y="3567600"/>
            <a:chExt cx="3705600" cy="277920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52400" y="3567600"/>
              <a:ext cx="3705600" cy="2779200"/>
            </a:xfrm>
            <a:prstGeom prst="rect">
              <a:avLst/>
            </a:prstGeom>
          </p:spPr>
        </p:pic>
        <p:sp>
          <p:nvSpPr>
            <p:cNvPr id="15" name="Rectangle 14"/>
            <p:cNvSpPr/>
            <p:nvPr/>
          </p:nvSpPr>
          <p:spPr>
            <a:xfrm>
              <a:off x="5423196" y="3812786"/>
              <a:ext cx="157261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dirty="0" smtClean="0"/>
                <a:t>Targets 3-4</a:t>
              </a:r>
              <a:endParaRPr lang="en-US" sz="2400" b="1" dirty="0" smtClean="0">
                <a:solidFill>
                  <a:schemeClr val="bg1"/>
                </a:solidFill>
              </a:endParaRPr>
            </a:p>
          </p:txBody>
        </p:sp>
      </p:grpSp>
      <p:pic>
        <p:nvPicPr>
          <p:cNvPr id="24" name="Picture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30375" y="1874689"/>
            <a:ext cx="2218577" cy="2304219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352400" y="788400"/>
            <a:ext cx="3684137" cy="289507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pSp>
        <p:nvGrpSpPr>
          <p:cNvPr id="17" name="Group 16"/>
          <p:cNvGrpSpPr/>
          <p:nvPr/>
        </p:nvGrpSpPr>
        <p:grpSpPr>
          <a:xfrm>
            <a:off x="492191" y="1293355"/>
            <a:ext cx="11539003" cy="5157948"/>
            <a:chOff x="492191" y="1293355"/>
            <a:chExt cx="11539003" cy="5157948"/>
          </a:xfrm>
        </p:grpSpPr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432147" y="4670396"/>
              <a:ext cx="1716805" cy="1780907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92191" y="4648201"/>
              <a:ext cx="1691576" cy="1803102"/>
            </a:xfrm>
            <a:prstGeom prst="rect">
              <a:avLst/>
            </a:prstGeom>
          </p:spPr>
        </p:pic>
        <p:grpSp>
          <p:nvGrpSpPr>
            <p:cNvPr id="8" name="Group 7"/>
            <p:cNvGrpSpPr/>
            <p:nvPr/>
          </p:nvGrpSpPr>
          <p:grpSpPr>
            <a:xfrm>
              <a:off x="7096260" y="1293355"/>
              <a:ext cx="4934934" cy="4154272"/>
              <a:chOff x="7096260" y="1293355"/>
              <a:chExt cx="4934934" cy="4154272"/>
            </a:xfrm>
          </p:grpSpPr>
          <p:pic>
            <p:nvPicPr>
              <p:cNvPr id="21" name="Picture 20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096260" y="1308795"/>
                <a:ext cx="1335466" cy="1387018"/>
              </a:xfrm>
              <a:prstGeom prst="rect">
                <a:avLst/>
              </a:prstGeom>
            </p:spPr>
          </p:pic>
          <p:pic>
            <p:nvPicPr>
              <p:cNvPr id="22" name="Picture 21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698336" y="1293355"/>
                <a:ext cx="1325578" cy="1375072"/>
              </a:xfrm>
              <a:prstGeom prst="rect">
                <a:avLst/>
              </a:prstGeom>
            </p:spPr>
          </p:pic>
          <p:pic>
            <p:nvPicPr>
              <p:cNvPr id="23" name="Picture 22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705616" y="4072555"/>
                <a:ext cx="1325578" cy="1375072"/>
              </a:xfrm>
              <a:prstGeom prst="rect">
                <a:avLst/>
              </a:prstGeom>
            </p:spPr>
          </p:pic>
          <p:pic>
            <p:nvPicPr>
              <p:cNvPr id="28" name="Picture 27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099749" y="3990875"/>
                <a:ext cx="1325578" cy="1375072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398763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bg1"/>
                </a:solidFill>
              </a:rPr>
              <a:t>Background</a:t>
            </a:r>
            <a:endParaRPr lang="en-AU" b="1" dirty="0">
              <a:solidFill>
                <a:schemeClr val="bg1"/>
              </a:solidFill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484517" y="1553153"/>
          <a:ext cx="11307792" cy="49861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3120"/>
                <a:gridCol w="2216658"/>
                <a:gridCol w="2103120"/>
                <a:gridCol w="2103120"/>
                <a:gridCol w="2781774"/>
              </a:tblGrid>
              <a:tr h="1095512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Enumeration Process</a:t>
                      </a:r>
                      <a:endParaRPr lang="en-AU" sz="28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Manipulation</a:t>
                      </a:r>
                      <a:endParaRPr lang="en-AU" sz="28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Measure</a:t>
                      </a:r>
                      <a:endParaRPr lang="en-AU" sz="28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Predicted</a:t>
                      </a:r>
                      <a:endParaRPr lang="en-AU" sz="28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Outcome</a:t>
                      </a:r>
                      <a:endParaRPr lang="en-AU" sz="2800" dirty="0"/>
                    </a:p>
                  </a:txBody>
                  <a:tcPr marL="68580" marR="68580" marT="34290" marB="34290" anchor="ctr"/>
                </a:tc>
              </a:tr>
              <a:tr h="889455"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2800" b="0" dirty="0" err="1" smtClean="0"/>
                        <a:t>Subitizing</a:t>
                      </a:r>
                      <a:endParaRPr lang="en-AU" sz="2800" b="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2800" b="0" dirty="0" smtClean="0"/>
                        <a:t>Load</a:t>
                      </a:r>
                      <a:endParaRPr lang="en-AU" sz="2800" b="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2500" b="0" dirty="0" smtClean="0"/>
                        <a:t>Capacity</a:t>
                      </a:r>
                      <a:r>
                        <a:rPr lang="en-US" sz="2500" b="0" baseline="0" dirty="0" smtClean="0"/>
                        <a:t> Coefficient C(</a:t>
                      </a:r>
                      <a:r>
                        <a:rPr lang="en-US" sz="2500" b="0" i="1" baseline="0" dirty="0" smtClean="0"/>
                        <a:t>t</a:t>
                      </a:r>
                      <a:r>
                        <a:rPr lang="en-US" sz="2500" b="0" i="0" baseline="0" dirty="0" smtClean="0"/>
                        <a:t>)</a:t>
                      </a:r>
                      <a:endParaRPr lang="en-AU" sz="2500" b="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2800" b="0" dirty="0" smtClean="0"/>
                        <a:t>C(</a:t>
                      </a:r>
                      <a:r>
                        <a:rPr lang="en-US" sz="2800" b="0" i="1" dirty="0" smtClean="0"/>
                        <a:t>t</a:t>
                      </a:r>
                      <a:r>
                        <a:rPr lang="en-US" sz="2800" b="0" i="0" dirty="0" smtClean="0"/>
                        <a:t>)</a:t>
                      </a:r>
                      <a:r>
                        <a:rPr lang="en-US" sz="2800" b="0" i="0" baseline="0" dirty="0" smtClean="0"/>
                        <a:t> = 1</a:t>
                      </a:r>
                      <a:endParaRPr lang="en-AU" sz="2800" b="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2800" b="0" dirty="0" smtClean="0"/>
                        <a:t>C(</a:t>
                      </a:r>
                      <a:r>
                        <a:rPr lang="en-US" sz="2800" b="0" i="1" dirty="0" smtClean="0"/>
                        <a:t>t</a:t>
                      </a:r>
                      <a:r>
                        <a:rPr lang="en-US" sz="2800" b="0" i="0" dirty="0" smtClean="0"/>
                        <a:t>)</a:t>
                      </a:r>
                      <a:r>
                        <a:rPr lang="en-US" sz="2800" b="0" i="0" baseline="0" dirty="0" smtClean="0"/>
                        <a:t> &lt; 1</a:t>
                      </a:r>
                      <a:endParaRPr lang="en-AU" sz="2800" b="0" dirty="0"/>
                    </a:p>
                  </a:txBody>
                  <a:tcPr marL="68580" marR="68580" marT="34290" marB="34290" anchor="ctr"/>
                </a:tc>
              </a:tr>
              <a:tr h="1505678"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2800" b="0" dirty="0" err="1" smtClean="0"/>
                        <a:t>Subitizing</a:t>
                      </a:r>
                      <a:endParaRPr lang="en-AU" sz="2800" b="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2800" b="0" dirty="0" smtClean="0"/>
                        <a:t>Salience (Target)</a:t>
                      </a:r>
                      <a:endParaRPr lang="en-AU" sz="2800" b="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2500" b="0" dirty="0" smtClean="0"/>
                        <a:t>Survivor</a:t>
                      </a:r>
                      <a:r>
                        <a:rPr lang="en-US" sz="2500" b="0" baseline="0" dirty="0" smtClean="0"/>
                        <a:t> Interaction Contrast</a:t>
                      </a:r>
                      <a:endParaRPr lang="en-AU" sz="2500" b="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endParaRPr lang="en-AU" sz="2800" b="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endParaRPr lang="en-AU" sz="2800" b="0" dirty="0"/>
                    </a:p>
                  </a:txBody>
                  <a:tcPr marL="68580" marR="68580" marT="34290" marB="34290" anchor="ctr"/>
                </a:tc>
              </a:tr>
              <a:tr h="1495514"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2800" b="0" dirty="0" smtClean="0"/>
                        <a:t>Counting</a:t>
                      </a:r>
                      <a:endParaRPr lang="en-AU" sz="2800" b="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2800" b="0" dirty="0" smtClean="0"/>
                        <a:t>Salience (Distractor)</a:t>
                      </a:r>
                      <a:endParaRPr lang="en-AU" sz="2800" b="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2800" b="0" dirty="0" smtClean="0"/>
                        <a:t>SIC</a:t>
                      </a:r>
                      <a:endParaRPr lang="en-AU" sz="2800" b="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endParaRPr lang="en-AU" sz="2800" b="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endParaRPr lang="en-AU" sz="2800" b="0" dirty="0"/>
                    </a:p>
                  </a:txBody>
                  <a:tcPr marL="68580" marR="68580" marT="34290" marB="34290" anchor="ctr"/>
                </a:tc>
              </a:tr>
            </a:tbl>
          </a:graphicData>
        </a:graphic>
      </p:graphicFrame>
      <p:pic>
        <p:nvPicPr>
          <p:cNvPr id="112" name="Picture 1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9883" y="3588683"/>
            <a:ext cx="1362247" cy="1452060"/>
          </a:xfrm>
          <a:prstGeom prst="rect">
            <a:avLst/>
          </a:prstGeom>
        </p:spPr>
      </p:pic>
      <p:pic>
        <p:nvPicPr>
          <p:cNvPr id="113" name="Picture 1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9883" y="5151227"/>
            <a:ext cx="1422832" cy="138254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45508" y="3566388"/>
            <a:ext cx="1325578" cy="145710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3261" y="3571430"/>
            <a:ext cx="1362247" cy="145206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45508" y="5143750"/>
            <a:ext cx="1325578" cy="138254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2676" y="5143750"/>
            <a:ext cx="1422832" cy="1382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76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bg1"/>
                </a:solidFill>
              </a:rPr>
              <a:t>Conclusion</a:t>
            </a:r>
            <a:endParaRPr lang="en-AU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10515600" cy="4488911"/>
          </a:xfrm>
        </p:spPr>
        <p:txBody>
          <a:bodyPr>
            <a:normAutofit fontScale="92500" lnSpcReduction="10000"/>
          </a:bodyPr>
          <a:lstStyle/>
          <a:p>
            <a:r>
              <a:rPr lang="en-AU" sz="3600" dirty="0" smtClean="0">
                <a:solidFill>
                  <a:schemeClr val="bg1"/>
                </a:solidFill>
              </a:rPr>
              <a:t>First study to investigate systems of numerical cognition without the issue of Model Mimicry</a:t>
            </a:r>
          </a:p>
          <a:p>
            <a:endParaRPr lang="en-AU" sz="3600" dirty="0">
              <a:solidFill>
                <a:schemeClr val="bg1"/>
              </a:solidFill>
            </a:endParaRPr>
          </a:p>
          <a:p>
            <a:r>
              <a:rPr lang="en-AU" sz="3600" dirty="0" smtClean="0">
                <a:solidFill>
                  <a:schemeClr val="bg1"/>
                </a:solidFill>
              </a:rPr>
              <a:t>Subitizing is </a:t>
            </a:r>
            <a:r>
              <a:rPr lang="en-AU" sz="3600" i="1" dirty="0" smtClean="0">
                <a:solidFill>
                  <a:schemeClr val="bg1"/>
                </a:solidFill>
              </a:rPr>
              <a:t>not</a:t>
            </a:r>
            <a:r>
              <a:rPr lang="en-AU" sz="3600" dirty="0" smtClean="0">
                <a:solidFill>
                  <a:schemeClr val="bg1"/>
                </a:solidFill>
              </a:rPr>
              <a:t> effortless, but a resource demanding process</a:t>
            </a:r>
          </a:p>
          <a:p>
            <a:endParaRPr lang="en-AU" sz="3600" dirty="0">
              <a:solidFill>
                <a:schemeClr val="bg1"/>
              </a:solidFill>
            </a:endParaRPr>
          </a:p>
          <a:p>
            <a:r>
              <a:rPr lang="en-AU" sz="3600" dirty="0" smtClean="0">
                <a:solidFill>
                  <a:schemeClr val="bg1"/>
                </a:solidFill>
              </a:rPr>
              <a:t>Parallel subitizing is possible if the item sum is &lt; 4</a:t>
            </a:r>
          </a:p>
          <a:p>
            <a:pPr marL="0" indent="0">
              <a:buNone/>
            </a:pPr>
            <a:endParaRPr lang="en-AU" sz="3600" dirty="0">
              <a:solidFill>
                <a:schemeClr val="bg1"/>
              </a:solidFill>
            </a:endParaRPr>
          </a:p>
          <a:p>
            <a:r>
              <a:rPr lang="en-AU" sz="3600" dirty="0" smtClean="0">
                <a:solidFill>
                  <a:schemeClr val="bg1"/>
                </a:solidFill>
              </a:rPr>
              <a:t>Stopping rule may change when capacity is severely limited</a:t>
            </a:r>
          </a:p>
        </p:txBody>
      </p:sp>
    </p:spTree>
    <p:extLst>
      <p:ext uri="{BB962C8B-B14F-4D97-AF65-F5344CB8AC3E}">
        <p14:creationId xmlns:p14="http://schemas.microsoft.com/office/powerpoint/2010/main" val="808671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bg1"/>
                </a:solidFill>
              </a:rPr>
              <a:t>Future Research</a:t>
            </a:r>
            <a:endParaRPr lang="en-AU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10515600" cy="448891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sz="3600" dirty="0" smtClean="0">
                <a:solidFill>
                  <a:schemeClr val="bg1"/>
                </a:solidFill>
              </a:rPr>
              <a:t>Numerical SFT using coloured</a:t>
            </a:r>
            <a:br>
              <a:rPr lang="en-AU" sz="3600" dirty="0" smtClean="0">
                <a:solidFill>
                  <a:schemeClr val="bg1"/>
                </a:solidFill>
              </a:rPr>
            </a:br>
            <a:r>
              <a:rPr lang="en-AU" sz="3600" dirty="0" smtClean="0">
                <a:solidFill>
                  <a:schemeClr val="bg1"/>
                </a:solidFill>
              </a:rPr>
              <a:t>circles</a:t>
            </a:r>
            <a:br>
              <a:rPr lang="en-AU" sz="3600" dirty="0" smtClean="0">
                <a:solidFill>
                  <a:schemeClr val="bg1"/>
                </a:solidFill>
              </a:rPr>
            </a:br>
            <a:r>
              <a:rPr lang="en-AU" sz="3600" dirty="0" smtClean="0">
                <a:solidFill>
                  <a:schemeClr val="bg1"/>
                </a:solidFill>
              </a:rPr>
              <a:t/>
            </a:r>
            <a:br>
              <a:rPr lang="en-AU" sz="3600" dirty="0" smtClean="0">
                <a:solidFill>
                  <a:schemeClr val="bg1"/>
                </a:solidFill>
              </a:rPr>
            </a:br>
            <a:r>
              <a:rPr lang="en-AU" sz="3600" dirty="0" smtClean="0">
                <a:solidFill>
                  <a:schemeClr val="bg1"/>
                </a:solidFill>
              </a:rPr>
              <a:t>1) Number</a:t>
            </a:r>
            <a:br>
              <a:rPr lang="en-AU" sz="3600" dirty="0" smtClean="0">
                <a:solidFill>
                  <a:schemeClr val="bg1"/>
                </a:solidFill>
              </a:rPr>
            </a:br>
            <a:r>
              <a:rPr lang="en-AU" sz="3600" dirty="0" smtClean="0">
                <a:solidFill>
                  <a:schemeClr val="bg1"/>
                </a:solidFill>
              </a:rPr>
              <a:t>2) Number + Area</a:t>
            </a:r>
            <a:br>
              <a:rPr lang="en-AU" sz="3600" dirty="0" smtClean="0">
                <a:solidFill>
                  <a:schemeClr val="bg1"/>
                </a:solidFill>
              </a:rPr>
            </a:br>
            <a:r>
              <a:rPr lang="en-AU" sz="3600" dirty="0" smtClean="0">
                <a:solidFill>
                  <a:schemeClr val="bg1"/>
                </a:solidFill>
              </a:rPr>
              <a:t>3) Number + Circumference</a:t>
            </a:r>
          </a:p>
        </p:txBody>
      </p:sp>
      <p:pic>
        <p:nvPicPr>
          <p:cNvPr id="4" name="Picture 3"/>
          <p:cNvPicPr>
            <a:picLocks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14" t="18564" r="13029" b="17758"/>
          <a:stretch/>
        </p:blipFill>
        <p:spPr>
          <a:xfrm>
            <a:off x="8353056" y="2590100"/>
            <a:ext cx="3519154" cy="1865434"/>
          </a:xfrm>
          <a:prstGeom prst="rect">
            <a:avLst/>
          </a:prstGeom>
        </p:spPr>
      </p:pic>
      <p:pic>
        <p:nvPicPr>
          <p:cNvPr id="5" name="Picture 4"/>
          <p:cNvPicPr>
            <a:picLocks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57" t="23114" r="14863" b="20299"/>
          <a:stretch/>
        </p:blipFill>
        <p:spPr>
          <a:xfrm>
            <a:off x="8353056" y="4548756"/>
            <a:ext cx="3519154" cy="1967410"/>
          </a:xfrm>
          <a:prstGeom prst="rect">
            <a:avLst/>
          </a:prstGeom>
        </p:spPr>
      </p:pic>
      <p:pic>
        <p:nvPicPr>
          <p:cNvPr id="6" name="Picture 5"/>
          <p:cNvPicPr>
            <a:picLocks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11" t="15610" r="6144" b="9363"/>
          <a:stretch/>
        </p:blipFill>
        <p:spPr>
          <a:xfrm>
            <a:off x="8353056" y="593906"/>
            <a:ext cx="3519154" cy="1906799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7749400" y="2086788"/>
            <a:ext cx="44435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2500" dirty="0" smtClean="0">
                <a:solidFill>
                  <a:schemeClr val="bg1"/>
                </a:solidFill>
              </a:rPr>
              <a:t>1)</a:t>
            </a:r>
          </a:p>
        </p:txBody>
      </p:sp>
      <p:sp>
        <p:nvSpPr>
          <p:cNvPr id="8" name="Rectangle 7"/>
          <p:cNvSpPr/>
          <p:nvPr/>
        </p:nvSpPr>
        <p:spPr>
          <a:xfrm>
            <a:off x="7749400" y="3978480"/>
            <a:ext cx="44435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2500" dirty="0">
                <a:solidFill>
                  <a:schemeClr val="bg1"/>
                </a:solidFill>
              </a:rPr>
              <a:t>2)</a:t>
            </a:r>
            <a:endParaRPr lang="en-AU" sz="2500" dirty="0"/>
          </a:p>
        </p:txBody>
      </p:sp>
      <p:sp>
        <p:nvSpPr>
          <p:cNvPr id="9" name="Rectangle 8"/>
          <p:cNvSpPr/>
          <p:nvPr/>
        </p:nvSpPr>
        <p:spPr>
          <a:xfrm>
            <a:off x="7749400" y="5938297"/>
            <a:ext cx="44435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2500" dirty="0" smtClean="0">
                <a:solidFill>
                  <a:schemeClr val="bg1"/>
                </a:solidFill>
              </a:rPr>
              <a:t>3)</a:t>
            </a:r>
            <a:endParaRPr lang="en-AU" sz="2500" dirty="0"/>
          </a:p>
        </p:txBody>
      </p:sp>
    </p:spTree>
    <p:extLst>
      <p:ext uri="{BB962C8B-B14F-4D97-AF65-F5344CB8AC3E}">
        <p14:creationId xmlns:p14="http://schemas.microsoft.com/office/powerpoint/2010/main" val="49341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8219" y="2553689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5000" b="1" dirty="0" smtClean="0">
                <a:solidFill>
                  <a:schemeClr val="bg1"/>
                </a:solidFill>
              </a:rPr>
              <a:t>Thankyou!</a:t>
            </a:r>
            <a:endParaRPr lang="en-AU" sz="5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4474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bg1"/>
                </a:solidFill>
              </a:rPr>
              <a:t>Acknowledgements</a:t>
            </a:r>
            <a:endParaRPr lang="en-AU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32799"/>
            <a:ext cx="2560608" cy="56116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AU" sz="3600" dirty="0" smtClean="0">
                <a:solidFill>
                  <a:schemeClr val="bg1"/>
                </a:solidFill>
              </a:rPr>
              <a:t>Philip Sewell</a:t>
            </a:r>
          </a:p>
          <a:p>
            <a:endParaRPr lang="en-AU" sz="3300" dirty="0">
              <a:solidFill>
                <a:schemeClr val="bg1"/>
              </a:solidFill>
            </a:endParaRPr>
          </a:p>
        </p:txBody>
      </p:sp>
      <p:sp>
        <p:nvSpPr>
          <p:cNvPr id="13" name="Content Placeholder 2"/>
          <p:cNvSpPr>
            <a:spLocks noGrp="1"/>
          </p:cNvSpPr>
          <p:nvPr>
            <p:ph sz="half" idx="2"/>
          </p:nvPr>
        </p:nvSpPr>
        <p:spPr>
          <a:xfrm>
            <a:off x="4338369" y="1832799"/>
            <a:ext cx="6278951" cy="56116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AU" sz="3600" dirty="0" smtClean="0">
                <a:solidFill>
                  <a:schemeClr val="bg1"/>
                </a:solidFill>
              </a:rPr>
              <a:t>Abbie Hobson        David Pearce</a:t>
            </a:r>
          </a:p>
        </p:txBody>
      </p:sp>
      <p:sp>
        <p:nvSpPr>
          <p:cNvPr id="23" name="Content Placeholder 2"/>
          <p:cNvSpPr>
            <a:spLocks noGrp="1"/>
          </p:cNvSpPr>
          <p:nvPr>
            <p:ph sz="half" idx="4294967295"/>
          </p:nvPr>
        </p:nvSpPr>
        <p:spPr>
          <a:xfrm>
            <a:off x="879444" y="1258180"/>
            <a:ext cx="9627529" cy="56197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AU" dirty="0" smtClean="0">
                <a:solidFill>
                  <a:schemeClr val="bg1"/>
                </a:solidFill>
              </a:rPr>
              <a:t>Thanks to the ARC who funded this research and my colleagues…</a:t>
            </a:r>
          </a:p>
          <a:p>
            <a:endParaRPr lang="en-AU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47" t="25419" b="-7189"/>
          <a:stretch/>
        </p:blipFill>
        <p:spPr>
          <a:xfrm>
            <a:off x="2547668" y="2536076"/>
            <a:ext cx="7096663" cy="452540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2298221" y="2369485"/>
            <a:ext cx="1615656" cy="856794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5588660" y="2369485"/>
            <a:ext cx="0" cy="606628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7358332" y="2392444"/>
            <a:ext cx="1362256" cy="34213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4023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8219" y="2553689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5000" b="1" dirty="0" smtClean="0">
                <a:solidFill>
                  <a:schemeClr val="bg1"/>
                </a:solidFill>
              </a:rPr>
              <a:t>Questions?</a:t>
            </a:r>
            <a:endParaRPr lang="en-AU" sz="5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4706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bg1"/>
                </a:solidFill>
              </a:rPr>
              <a:t>Methodology – Double Factorial Design</a:t>
            </a:r>
            <a:endParaRPr lang="en-AU" b="1" dirty="0">
              <a:solidFill>
                <a:schemeClr val="bg1"/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838200" y="1634871"/>
            <a:ext cx="10515600" cy="5040000"/>
            <a:chOff x="838200" y="1634870"/>
            <a:chExt cx="10515600" cy="5040000"/>
          </a:xfrm>
        </p:grpSpPr>
        <p:grpSp>
          <p:nvGrpSpPr>
            <p:cNvPr id="5" name="Group 4"/>
            <p:cNvGrpSpPr/>
            <p:nvPr/>
          </p:nvGrpSpPr>
          <p:grpSpPr>
            <a:xfrm>
              <a:off x="838200" y="1634870"/>
              <a:ext cx="10515600" cy="5040000"/>
              <a:chOff x="322763" y="1141680"/>
              <a:chExt cx="11498124" cy="5631740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322763" y="1141680"/>
                <a:ext cx="11498124" cy="56317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grpSp>
            <p:nvGrpSpPr>
              <p:cNvPr id="9" name="Group 8"/>
              <p:cNvGrpSpPr/>
              <p:nvPr/>
            </p:nvGrpSpPr>
            <p:grpSpPr>
              <a:xfrm>
                <a:off x="3219162" y="1298889"/>
                <a:ext cx="5218906" cy="5178661"/>
                <a:chOff x="5458782" y="849158"/>
                <a:chExt cx="5218906" cy="5178661"/>
              </a:xfrm>
            </p:grpSpPr>
            <p:sp>
              <p:nvSpPr>
                <p:cNvPr id="10" name="Rectangle 9"/>
                <p:cNvSpPr>
                  <a:spLocks noChangeAspect="1"/>
                </p:cNvSpPr>
                <p:nvPr/>
              </p:nvSpPr>
              <p:spPr>
                <a:xfrm>
                  <a:off x="5997688" y="1347819"/>
                  <a:ext cx="4680000" cy="468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  <p:sp>
              <p:nvSpPr>
                <p:cNvPr id="11" name="Rectangle 10"/>
                <p:cNvSpPr>
                  <a:spLocks noChangeAspect="1"/>
                </p:cNvSpPr>
                <p:nvPr/>
              </p:nvSpPr>
              <p:spPr>
                <a:xfrm>
                  <a:off x="6357688" y="1707819"/>
                  <a:ext cx="3960000" cy="3960000"/>
                </a:xfrm>
                <a:prstGeom prst="rect">
                  <a:avLst/>
                </a:prstGeom>
                <a:solidFill>
                  <a:srgbClr val="EEEEEE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  <p:sp>
              <p:nvSpPr>
                <p:cNvPr id="12" name="Rectangle 11"/>
                <p:cNvSpPr/>
                <p:nvPr/>
              </p:nvSpPr>
              <p:spPr>
                <a:xfrm>
                  <a:off x="8517688" y="4587819"/>
                  <a:ext cx="720000" cy="72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  <p:sp>
              <p:nvSpPr>
                <p:cNvPr id="13" name="Rectangle 12"/>
                <p:cNvSpPr/>
                <p:nvPr/>
              </p:nvSpPr>
              <p:spPr>
                <a:xfrm>
                  <a:off x="8517688" y="3867819"/>
                  <a:ext cx="720000" cy="72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  <p:sp>
              <p:nvSpPr>
                <p:cNvPr id="14" name="Rectangle 13"/>
                <p:cNvSpPr/>
                <p:nvPr/>
              </p:nvSpPr>
              <p:spPr>
                <a:xfrm>
                  <a:off x="9237688" y="4587819"/>
                  <a:ext cx="720000" cy="72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  <p:sp>
              <p:nvSpPr>
                <p:cNvPr id="15" name="Rectangle 14"/>
                <p:cNvSpPr/>
                <p:nvPr/>
              </p:nvSpPr>
              <p:spPr>
                <a:xfrm>
                  <a:off x="9237688" y="3867819"/>
                  <a:ext cx="720000" cy="72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  <p:sp>
              <p:nvSpPr>
                <p:cNvPr id="16" name="Rectangle 15"/>
                <p:cNvSpPr/>
                <p:nvPr/>
              </p:nvSpPr>
              <p:spPr>
                <a:xfrm>
                  <a:off x="6717688" y="4587819"/>
                  <a:ext cx="720000" cy="72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  <p:sp>
              <p:nvSpPr>
                <p:cNvPr id="17" name="Rectangle 16"/>
                <p:cNvSpPr/>
                <p:nvPr/>
              </p:nvSpPr>
              <p:spPr>
                <a:xfrm>
                  <a:off x="6717688" y="3867819"/>
                  <a:ext cx="720000" cy="72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  <p:sp>
              <p:nvSpPr>
                <p:cNvPr id="18" name="Rectangle 17"/>
                <p:cNvSpPr/>
                <p:nvPr/>
              </p:nvSpPr>
              <p:spPr>
                <a:xfrm>
                  <a:off x="7437688" y="4587819"/>
                  <a:ext cx="720000" cy="72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  <p:sp>
              <p:nvSpPr>
                <p:cNvPr id="19" name="Rectangle 18"/>
                <p:cNvSpPr/>
                <p:nvPr/>
              </p:nvSpPr>
              <p:spPr>
                <a:xfrm>
                  <a:off x="7437688" y="3867819"/>
                  <a:ext cx="720000" cy="72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  <p:sp>
              <p:nvSpPr>
                <p:cNvPr id="20" name="Rectangle 19"/>
                <p:cNvSpPr/>
                <p:nvPr/>
              </p:nvSpPr>
              <p:spPr>
                <a:xfrm>
                  <a:off x="6717688" y="2787819"/>
                  <a:ext cx="720000" cy="72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  <p:sp>
              <p:nvSpPr>
                <p:cNvPr id="21" name="Rectangle 20"/>
                <p:cNvSpPr/>
                <p:nvPr/>
              </p:nvSpPr>
              <p:spPr>
                <a:xfrm>
                  <a:off x="6717688" y="2067819"/>
                  <a:ext cx="720000" cy="72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  <p:sp>
              <p:nvSpPr>
                <p:cNvPr id="22" name="Rectangle 21"/>
                <p:cNvSpPr/>
                <p:nvPr/>
              </p:nvSpPr>
              <p:spPr>
                <a:xfrm>
                  <a:off x="7437688" y="2787819"/>
                  <a:ext cx="720000" cy="72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  <p:sp>
              <p:nvSpPr>
                <p:cNvPr id="23" name="Rectangle 22"/>
                <p:cNvSpPr/>
                <p:nvPr/>
              </p:nvSpPr>
              <p:spPr>
                <a:xfrm>
                  <a:off x="7437688" y="2067819"/>
                  <a:ext cx="720000" cy="72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  <p:sp>
              <p:nvSpPr>
                <p:cNvPr id="24" name="Rectangle 23"/>
                <p:cNvSpPr/>
                <p:nvPr/>
              </p:nvSpPr>
              <p:spPr>
                <a:xfrm>
                  <a:off x="8517688" y="2787819"/>
                  <a:ext cx="720000" cy="72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  <p:sp>
              <p:nvSpPr>
                <p:cNvPr id="25" name="Rectangle 24"/>
                <p:cNvSpPr/>
                <p:nvPr/>
              </p:nvSpPr>
              <p:spPr>
                <a:xfrm>
                  <a:off x="8517688" y="2067819"/>
                  <a:ext cx="720000" cy="72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  <p:sp>
              <p:nvSpPr>
                <p:cNvPr id="26" name="Rectangle 25"/>
                <p:cNvSpPr/>
                <p:nvPr/>
              </p:nvSpPr>
              <p:spPr>
                <a:xfrm>
                  <a:off x="9237688" y="2787819"/>
                  <a:ext cx="720000" cy="72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  <p:sp>
              <p:nvSpPr>
                <p:cNvPr id="27" name="Rectangle 26"/>
                <p:cNvSpPr/>
                <p:nvPr/>
              </p:nvSpPr>
              <p:spPr>
                <a:xfrm>
                  <a:off x="9237688" y="2067819"/>
                  <a:ext cx="720000" cy="72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  <p:sp>
              <p:nvSpPr>
                <p:cNvPr id="28" name="Rectangle 27"/>
                <p:cNvSpPr/>
                <p:nvPr/>
              </p:nvSpPr>
              <p:spPr>
                <a:xfrm>
                  <a:off x="8840503" y="1329495"/>
                  <a:ext cx="934513" cy="41269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AU" b="1" dirty="0"/>
                    <a:t>Absent</a:t>
                  </a:r>
                </a:p>
              </p:txBody>
            </p:sp>
            <p:sp>
              <p:nvSpPr>
                <p:cNvPr id="29" name="Rectangle 28"/>
                <p:cNvSpPr/>
                <p:nvPr/>
              </p:nvSpPr>
              <p:spPr>
                <a:xfrm rot="16200000">
                  <a:off x="5649832" y="2532045"/>
                  <a:ext cx="1017909" cy="40384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AU" b="1" dirty="0"/>
                    <a:t>Present</a:t>
                  </a:r>
                </a:p>
              </p:txBody>
            </p:sp>
            <p:sp>
              <p:nvSpPr>
                <p:cNvPr id="30" name="Rectangle 29"/>
                <p:cNvSpPr/>
                <p:nvPr/>
              </p:nvSpPr>
              <p:spPr>
                <a:xfrm rot="16200000">
                  <a:off x="5682692" y="4362194"/>
                  <a:ext cx="955002" cy="40384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AU" b="1" dirty="0"/>
                    <a:t>Absent</a:t>
                  </a:r>
                </a:p>
              </p:txBody>
            </p:sp>
            <p:sp>
              <p:nvSpPr>
                <p:cNvPr id="31" name="Rectangle 30"/>
                <p:cNvSpPr/>
                <p:nvPr/>
              </p:nvSpPr>
              <p:spPr>
                <a:xfrm>
                  <a:off x="6940224" y="1329495"/>
                  <a:ext cx="996070" cy="41269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AU" b="1" dirty="0"/>
                    <a:t>Present</a:t>
                  </a:r>
                </a:p>
              </p:txBody>
            </p:sp>
            <p:sp>
              <p:nvSpPr>
                <p:cNvPr id="32" name="Rectangle 31"/>
                <p:cNvSpPr/>
                <p:nvPr/>
              </p:nvSpPr>
              <p:spPr>
                <a:xfrm rot="16200000">
                  <a:off x="5124342" y="3451862"/>
                  <a:ext cx="1072719" cy="40384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AU" b="1" dirty="0"/>
                    <a:t>Factor B</a:t>
                  </a:r>
                </a:p>
              </p:txBody>
            </p:sp>
            <p:sp>
              <p:nvSpPr>
                <p:cNvPr id="33" name="Rectangle 32"/>
                <p:cNvSpPr/>
                <p:nvPr/>
              </p:nvSpPr>
              <p:spPr>
                <a:xfrm>
                  <a:off x="7852879" y="849158"/>
                  <a:ext cx="1060221" cy="41269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AU" b="1" dirty="0"/>
                    <a:t>Factor A</a:t>
                  </a:r>
                </a:p>
              </p:txBody>
            </p:sp>
            <p:cxnSp>
              <p:nvCxnSpPr>
                <p:cNvPr id="34" name="Straight Connector 33"/>
                <p:cNvCxnSpPr/>
                <p:nvPr/>
              </p:nvCxnSpPr>
              <p:spPr>
                <a:xfrm flipH="1">
                  <a:off x="8337834" y="1707819"/>
                  <a:ext cx="0" cy="396000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/>
                <p:cNvCxnSpPr/>
                <p:nvPr/>
              </p:nvCxnSpPr>
              <p:spPr>
                <a:xfrm rot="5400000" flipH="1">
                  <a:off x="8337688" y="1707819"/>
                  <a:ext cx="0" cy="396000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6" name="Straight Arrow Connector 5"/>
            <p:cNvCxnSpPr/>
            <p:nvPr/>
          </p:nvCxnSpPr>
          <p:spPr>
            <a:xfrm>
              <a:off x="5849104" y="2379726"/>
              <a:ext cx="681559" cy="0"/>
            </a:xfrm>
            <a:prstGeom prst="straightConnector1">
              <a:avLst/>
            </a:prstGeom>
            <a:ln w="53975">
              <a:solidFill>
                <a:srgbClr val="00B0F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/>
            <p:cNvCxnSpPr/>
            <p:nvPr/>
          </p:nvCxnSpPr>
          <p:spPr>
            <a:xfrm rot="5400000">
              <a:off x="3806102" y="4289066"/>
              <a:ext cx="681559" cy="0"/>
            </a:xfrm>
            <a:prstGeom prst="straightConnector1">
              <a:avLst/>
            </a:prstGeom>
            <a:ln w="53975">
              <a:solidFill>
                <a:srgbClr val="00B0F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TextBox 35"/>
          <p:cNvSpPr txBox="1"/>
          <p:nvPr/>
        </p:nvSpPr>
        <p:spPr>
          <a:xfrm>
            <a:off x="1060902" y="2329319"/>
            <a:ext cx="2343847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Target Presence</a:t>
            </a:r>
          </a:p>
          <a:p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A-Target Left </a:t>
            </a:r>
          </a:p>
          <a:p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B-Target Right</a:t>
            </a:r>
          </a:p>
          <a:p>
            <a:r>
              <a:rPr lang="en-AU" sz="2500" dirty="0"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∅-Distractor</a:t>
            </a:r>
          </a:p>
          <a:p>
            <a:endParaRPr lang="en-US" sz="2500" dirty="0">
              <a:latin typeface="Times New Roman" panose="02020603050405020304" pitchFamily="18" charset="0"/>
              <a:ea typeface="Cambria Math" panose="02040503050406030204" pitchFamily="18" charset="0"/>
              <a:cs typeface="Times New Roman" panose="02020603050405020304" pitchFamily="18" charset="0"/>
            </a:endParaRPr>
          </a:p>
          <a:p>
            <a:r>
              <a:rPr lang="en-US" sz="2500" dirty="0"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Combinations</a:t>
            </a:r>
          </a:p>
          <a:p>
            <a:r>
              <a:rPr lang="en-US" sz="2500" dirty="0"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AB, A</a:t>
            </a:r>
            <a:r>
              <a:rPr lang="en-AU" sz="2500" dirty="0"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∅</a:t>
            </a:r>
            <a:r>
              <a:rPr lang="en-US" sz="2500" dirty="0"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-AU" sz="2500" dirty="0"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∅</a:t>
            </a:r>
            <a:r>
              <a:rPr lang="en-US" sz="2500" dirty="0"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B, </a:t>
            </a:r>
            <a:r>
              <a:rPr lang="en-AU" sz="2500" dirty="0"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∅∅</a:t>
            </a: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062506" y="1729633"/>
            <a:ext cx="1183337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Load</a:t>
            </a:r>
            <a:endParaRPr lang="en-AU" sz="3500" b="1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6285609" y="2865600"/>
            <a:ext cx="1316951" cy="128869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9" name="Rectangle 38"/>
          <p:cNvSpPr/>
          <p:nvPr/>
        </p:nvSpPr>
        <p:spPr>
          <a:xfrm>
            <a:off x="6750260" y="3349435"/>
            <a:ext cx="457176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AU" b="1" dirty="0">
                <a:ea typeface="Cambria Math" panose="02040503050406030204" pitchFamily="18" charset="0"/>
              </a:rPr>
              <a:t>∅</a:t>
            </a:r>
            <a:r>
              <a:rPr lang="en-AU" b="1" dirty="0"/>
              <a:t>B</a:t>
            </a:r>
          </a:p>
        </p:txBody>
      </p:sp>
      <p:sp>
        <p:nvSpPr>
          <p:cNvPr id="40" name="Rectangle 39"/>
          <p:cNvSpPr/>
          <p:nvPr/>
        </p:nvSpPr>
        <p:spPr>
          <a:xfrm>
            <a:off x="4640409" y="2865600"/>
            <a:ext cx="1316951" cy="128869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1" name="Rectangle 40"/>
          <p:cNvSpPr/>
          <p:nvPr/>
        </p:nvSpPr>
        <p:spPr>
          <a:xfrm>
            <a:off x="4640409" y="4478400"/>
            <a:ext cx="1316951" cy="128869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2" name="Rectangle 41"/>
          <p:cNvSpPr/>
          <p:nvPr/>
        </p:nvSpPr>
        <p:spPr>
          <a:xfrm>
            <a:off x="6285609" y="4478400"/>
            <a:ext cx="1316951" cy="128869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3" name="Rectangle 42"/>
          <p:cNvSpPr/>
          <p:nvPr/>
        </p:nvSpPr>
        <p:spPr>
          <a:xfrm>
            <a:off x="5096655" y="3339677"/>
            <a:ext cx="453970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AU" b="1" dirty="0"/>
              <a:t>AB</a:t>
            </a:r>
          </a:p>
        </p:txBody>
      </p:sp>
      <p:sp>
        <p:nvSpPr>
          <p:cNvPr id="44" name="Rectangle 43"/>
          <p:cNvSpPr/>
          <p:nvPr/>
        </p:nvSpPr>
        <p:spPr>
          <a:xfrm>
            <a:off x="5087465" y="4963957"/>
            <a:ext cx="466794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AU" b="1" dirty="0">
                <a:ea typeface="Cambria Math" panose="02040503050406030204" pitchFamily="18" charset="0"/>
              </a:rPr>
              <a:t>A∅</a:t>
            </a:r>
            <a:endParaRPr lang="en-AU" b="1" dirty="0"/>
          </a:p>
        </p:txBody>
      </p:sp>
      <p:sp>
        <p:nvSpPr>
          <p:cNvPr id="45" name="Rectangle 44"/>
          <p:cNvSpPr/>
          <p:nvPr/>
        </p:nvSpPr>
        <p:spPr>
          <a:xfrm>
            <a:off x="6741525" y="4974284"/>
            <a:ext cx="470000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AU" b="1" dirty="0">
                <a:ea typeface="Cambria Math" panose="02040503050406030204" pitchFamily="18" charset="0"/>
              </a:rPr>
              <a:t>∅∅</a:t>
            </a:r>
            <a:endParaRPr lang="en-AU" b="1" dirty="0"/>
          </a:p>
        </p:txBody>
      </p:sp>
      <p:sp>
        <p:nvSpPr>
          <p:cNvPr id="46" name="TextBox 45"/>
          <p:cNvSpPr txBox="1"/>
          <p:nvPr/>
        </p:nvSpPr>
        <p:spPr>
          <a:xfrm>
            <a:off x="8331374" y="1797114"/>
            <a:ext cx="3118161" cy="41395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Measure:</a:t>
            </a:r>
          </a:p>
          <a:p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Capacity Coefficient</a:t>
            </a:r>
            <a:b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~ C(</a:t>
            </a:r>
            <a:r>
              <a:rPr lang="en-US" sz="25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C(</a:t>
            </a:r>
            <a:r>
              <a:rPr lang="en-US" sz="22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 &lt; 1 Limited Capacity</a:t>
            </a:r>
          </a:p>
          <a:p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C(</a:t>
            </a:r>
            <a:r>
              <a:rPr lang="en-US" sz="22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 = 1 Unlimited C.</a:t>
            </a:r>
          </a:p>
          <a:p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C(</a:t>
            </a:r>
            <a:r>
              <a:rPr lang="en-US" sz="22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 &gt; 1 Super Capacity</a:t>
            </a: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3337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bg1"/>
                </a:solidFill>
              </a:rPr>
              <a:t>Background</a:t>
            </a:r>
            <a:endParaRPr lang="en-AU" b="1" dirty="0">
              <a:solidFill>
                <a:schemeClr val="bg1"/>
              </a:solidFill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043700"/>
              </p:ext>
            </p:extLst>
          </p:nvPr>
        </p:nvGraphicFramePr>
        <p:xfrm>
          <a:off x="838200" y="1535903"/>
          <a:ext cx="10515600" cy="22602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0"/>
                <a:gridCol w="5257800"/>
              </a:tblGrid>
              <a:tr h="565053">
                <a:tc>
                  <a:txBody>
                    <a:bodyPr/>
                    <a:lstStyle/>
                    <a:p>
                      <a:pPr algn="ctr"/>
                      <a:r>
                        <a:rPr lang="en-US" sz="2500" dirty="0" err="1" smtClean="0"/>
                        <a:t>Subitizing</a:t>
                      </a:r>
                      <a:endParaRPr lang="en-AU" sz="25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 smtClean="0"/>
                        <a:t>Counting</a:t>
                      </a:r>
                      <a:endParaRPr lang="en-AU" sz="2500" dirty="0"/>
                    </a:p>
                  </a:txBody>
                  <a:tcPr marL="68580" marR="68580" marT="34290" marB="34290" anchor="ctr"/>
                </a:tc>
              </a:tr>
              <a:tr h="565053"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000" dirty="0" smtClean="0"/>
                        <a:t>Items</a:t>
                      </a:r>
                      <a:r>
                        <a:rPr lang="en-US" sz="2000" baseline="0" dirty="0" smtClean="0"/>
                        <a:t> Less than Four</a:t>
                      </a:r>
                      <a:endParaRPr lang="en-AU" sz="20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000" dirty="0" smtClean="0"/>
                        <a:t>Items Greater than Four</a:t>
                      </a:r>
                      <a:endParaRPr lang="en-AU" sz="2000" dirty="0"/>
                    </a:p>
                  </a:txBody>
                  <a:tcPr marL="68580" marR="68580" marT="34290" marB="34290" anchor="ctr"/>
                </a:tc>
              </a:tr>
              <a:tr h="565053"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000" dirty="0" smtClean="0"/>
                        <a:t>Holistic (all</a:t>
                      </a:r>
                      <a:r>
                        <a:rPr lang="en-US" sz="2000" baseline="0" dirty="0" smtClean="0"/>
                        <a:t> at once)</a:t>
                      </a:r>
                      <a:endParaRPr lang="en-AU" sz="20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000" dirty="0" smtClean="0"/>
                        <a:t>Accumulative (one at a time)</a:t>
                      </a:r>
                      <a:endParaRPr lang="en-AU" sz="2000" dirty="0"/>
                    </a:p>
                  </a:txBody>
                  <a:tcPr marL="68580" marR="68580" marT="34290" marB="34290" anchor="ctr"/>
                </a:tc>
              </a:tr>
              <a:tr h="565053"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000" dirty="0" smtClean="0"/>
                        <a:t>Effortless</a:t>
                      </a:r>
                      <a:endParaRPr lang="en-AU" sz="20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000" dirty="0" smtClean="0"/>
                        <a:t>Resource</a:t>
                      </a:r>
                      <a:r>
                        <a:rPr lang="en-US" sz="2000" baseline="0" dirty="0" smtClean="0"/>
                        <a:t> demanding</a:t>
                      </a:r>
                      <a:endParaRPr lang="en-AU" sz="2000" dirty="0" smtClean="0"/>
                    </a:p>
                  </a:txBody>
                  <a:tcPr marL="68580" marR="68580" marT="34290" marB="34290" anchor="ctr"/>
                </a:tc>
              </a:tr>
            </a:tbl>
          </a:graphicData>
        </a:graphic>
      </p:graphicFrame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2678510" y="4634753"/>
            <a:ext cx="1662388" cy="1662388"/>
            <a:chOff x="7528717" y="2576963"/>
            <a:chExt cx="3600000" cy="3600000"/>
          </a:xfrm>
        </p:grpSpPr>
        <p:sp>
          <p:nvSpPr>
            <p:cNvPr id="7" name="Rectangle 6"/>
            <p:cNvSpPr/>
            <p:nvPr/>
          </p:nvSpPr>
          <p:spPr>
            <a:xfrm>
              <a:off x="7528717" y="2576963"/>
              <a:ext cx="3600000" cy="3600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8" name="Oval 7"/>
            <p:cNvSpPr/>
            <p:nvPr/>
          </p:nvSpPr>
          <p:spPr>
            <a:xfrm>
              <a:off x="7962313" y="2897944"/>
              <a:ext cx="534573" cy="562708"/>
            </a:xfrm>
            <a:prstGeom prst="ellipse">
              <a:avLst/>
            </a:prstGeom>
            <a:solidFill>
              <a:srgbClr val="FF0000">
                <a:alpha val="99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9" name="Oval 8"/>
            <p:cNvSpPr/>
            <p:nvPr/>
          </p:nvSpPr>
          <p:spPr>
            <a:xfrm>
              <a:off x="9873175" y="3438586"/>
              <a:ext cx="534573" cy="562708"/>
            </a:xfrm>
            <a:prstGeom prst="ellipse">
              <a:avLst/>
            </a:prstGeom>
            <a:solidFill>
              <a:srgbClr val="FF0000">
                <a:alpha val="99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0" name="Oval 9"/>
            <p:cNvSpPr/>
            <p:nvPr/>
          </p:nvSpPr>
          <p:spPr>
            <a:xfrm>
              <a:off x="8229599" y="4095609"/>
              <a:ext cx="534573" cy="562708"/>
            </a:xfrm>
            <a:prstGeom prst="ellipse">
              <a:avLst/>
            </a:prstGeom>
            <a:solidFill>
              <a:srgbClr val="FF0000">
                <a:alpha val="99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1" name="Oval 10"/>
            <p:cNvSpPr/>
            <p:nvPr/>
          </p:nvSpPr>
          <p:spPr>
            <a:xfrm>
              <a:off x="9901310" y="5134274"/>
              <a:ext cx="534573" cy="562708"/>
            </a:xfrm>
            <a:prstGeom prst="ellipse">
              <a:avLst/>
            </a:prstGeom>
            <a:solidFill>
              <a:srgbClr val="FF0000">
                <a:alpha val="99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2" name="Group 11"/>
          <p:cNvGrpSpPr>
            <a:grpSpLocks noChangeAspect="1"/>
          </p:cNvGrpSpPr>
          <p:nvPr/>
        </p:nvGrpSpPr>
        <p:grpSpPr>
          <a:xfrm>
            <a:off x="2678510" y="4634753"/>
            <a:ext cx="1662388" cy="1662388"/>
            <a:chOff x="12808476" y="3500279"/>
            <a:chExt cx="3600000" cy="3600000"/>
          </a:xfrm>
        </p:grpSpPr>
        <p:sp>
          <p:nvSpPr>
            <p:cNvPr id="13" name="Rectangle 12"/>
            <p:cNvSpPr/>
            <p:nvPr/>
          </p:nvSpPr>
          <p:spPr>
            <a:xfrm>
              <a:off x="12808476" y="3500279"/>
              <a:ext cx="3600000" cy="3600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4" name="Oval 13"/>
            <p:cNvSpPr/>
            <p:nvPr/>
          </p:nvSpPr>
          <p:spPr>
            <a:xfrm>
              <a:off x="14341189" y="4001294"/>
              <a:ext cx="534573" cy="562708"/>
            </a:xfrm>
            <a:prstGeom prst="ellipse">
              <a:avLst/>
            </a:prstGeom>
            <a:solidFill>
              <a:srgbClr val="FF0000">
                <a:alpha val="99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5" name="Oval 14"/>
            <p:cNvSpPr/>
            <p:nvPr/>
          </p:nvSpPr>
          <p:spPr>
            <a:xfrm>
              <a:off x="13346565" y="5966334"/>
              <a:ext cx="534573" cy="562708"/>
            </a:xfrm>
            <a:prstGeom prst="ellipse">
              <a:avLst/>
            </a:prstGeom>
            <a:solidFill>
              <a:srgbClr val="FF0000">
                <a:alpha val="99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6" name="Oval 15"/>
            <p:cNvSpPr/>
            <p:nvPr/>
          </p:nvSpPr>
          <p:spPr>
            <a:xfrm>
              <a:off x="15119723" y="5412766"/>
              <a:ext cx="534573" cy="562708"/>
            </a:xfrm>
            <a:prstGeom prst="ellipse">
              <a:avLst/>
            </a:prstGeom>
            <a:solidFill>
              <a:srgbClr val="FF0000">
                <a:alpha val="99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7" name="Group 16"/>
          <p:cNvGrpSpPr>
            <a:grpSpLocks noChangeAspect="1"/>
          </p:cNvGrpSpPr>
          <p:nvPr/>
        </p:nvGrpSpPr>
        <p:grpSpPr>
          <a:xfrm>
            <a:off x="2678510" y="4634753"/>
            <a:ext cx="1662388" cy="1662388"/>
            <a:chOff x="12775265" y="-420702"/>
            <a:chExt cx="3600000" cy="3600000"/>
          </a:xfrm>
        </p:grpSpPr>
        <p:sp>
          <p:nvSpPr>
            <p:cNvPr id="18" name="Rectangle 17"/>
            <p:cNvSpPr/>
            <p:nvPr/>
          </p:nvSpPr>
          <p:spPr>
            <a:xfrm>
              <a:off x="12775265" y="-420702"/>
              <a:ext cx="3600000" cy="3600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9" name="Oval 18"/>
            <p:cNvSpPr/>
            <p:nvPr/>
          </p:nvSpPr>
          <p:spPr>
            <a:xfrm>
              <a:off x="14091556" y="221260"/>
              <a:ext cx="534573" cy="562708"/>
            </a:xfrm>
            <a:prstGeom prst="ellipse">
              <a:avLst/>
            </a:prstGeom>
            <a:solidFill>
              <a:srgbClr val="FF0000">
                <a:alpha val="99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0" name="Oval 19"/>
            <p:cNvSpPr/>
            <p:nvPr/>
          </p:nvSpPr>
          <p:spPr>
            <a:xfrm>
              <a:off x="15119723" y="2021260"/>
              <a:ext cx="534573" cy="562708"/>
            </a:xfrm>
            <a:prstGeom prst="ellipse">
              <a:avLst/>
            </a:prstGeom>
            <a:solidFill>
              <a:srgbClr val="FF0000">
                <a:alpha val="99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21" name="Group 20"/>
          <p:cNvGrpSpPr>
            <a:grpSpLocks noChangeAspect="1"/>
          </p:cNvGrpSpPr>
          <p:nvPr/>
        </p:nvGrpSpPr>
        <p:grpSpPr>
          <a:xfrm>
            <a:off x="2678510" y="4634753"/>
            <a:ext cx="1662388" cy="1662388"/>
            <a:chOff x="8101310" y="-4151186"/>
            <a:chExt cx="3600000" cy="3600000"/>
          </a:xfrm>
        </p:grpSpPr>
        <p:sp>
          <p:nvSpPr>
            <p:cNvPr id="22" name="Rectangle 21"/>
            <p:cNvSpPr/>
            <p:nvPr/>
          </p:nvSpPr>
          <p:spPr>
            <a:xfrm>
              <a:off x="8101310" y="-4151186"/>
              <a:ext cx="3600000" cy="3600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3" name="Oval 22"/>
            <p:cNvSpPr/>
            <p:nvPr/>
          </p:nvSpPr>
          <p:spPr>
            <a:xfrm>
              <a:off x="10458832" y="-3420431"/>
              <a:ext cx="534573" cy="562708"/>
            </a:xfrm>
            <a:prstGeom prst="ellipse">
              <a:avLst/>
            </a:prstGeom>
            <a:solidFill>
              <a:srgbClr val="FF0000">
                <a:alpha val="99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24" name="Group 23"/>
          <p:cNvGrpSpPr>
            <a:grpSpLocks noChangeAspect="1"/>
          </p:cNvGrpSpPr>
          <p:nvPr/>
        </p:nvGrpSpPr>
        <p:grpSpPr>
          <a:xfrm>
            <a:off x="2678509" y="4634753"/>
            <a:ext cx="1662388" cy="1662388"/>
            <a:chOff x="-4912241" y="502614"/>
            <a:chExt cx="3600000" cy="3600000"/>
          </a:xfrm>
        </p:grpSpPr>
        <p:sp>
          <p:nvSpPr>
            <p:cNvPr id="25" name="Rectangle 24"/>
            <p:cNvSpPr/>
            <p:nvPr/>
          </p:nvSpPr>
          <p:spPr>
            <a:xfrm>
              <a:off x="-4912241" y="502614"/>
              <a:ext cx="3600000" cy="3600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6" name="Oval 25"/>
            <p:cNvSpPr/>
            <p:nvPr/>
          </p:nvSpPr>
          <p:spPr>
            <a:xfrm>
              <a:off x="-4478645" y="823595"/>
              <a:ext cx="534573" cy="562708"/>
            </a:xfrm>
            <a:prstGeom prst="ellipse">
              <a:avLst/>
            </a:prstGeom>
            <a:solidFill>
              <a:srgbClr val="FF0000">
                <a:alpha val="99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7" name="Oval 26"/>
            <p:cNvSpPr/>
            <p:nvPr/>
          </p:nvSpPr>
          <p:spPr>
            <a:xfrm>
              <a:off x="-2677394" y="1825625"/>
              <a:ext cx="534573" cy="562708"/>
            </a:xfrm>
            <a:prstGeom prst="ellipse">
              <a:avLst/>
            </a:prstGeom>
            <a:solidFill>
              <a:srgbClr val="FF0000">
                <a:alpha val="99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8" name="Oval 27"/>
            <p:cNvSpPr/>
            <p:nvPr/>
          </p:nvSpPr>
          <p:spPr>
            <a:xfrm>
              <a:off x="-4470150" y="2941467"/>
              <a:ext cx="534573" cy="562708"/>
            </a:xfrm>
            <a:prstGeom prst="ellipse">
              <a:avLst/>
            </a:prstGeom>
            <a:solidFill>
              <a:srgbClr val="FF0000">
                <a:alpha val="99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29" name="Group 28"/>
          <p:cNvGrpSpPr>
            <a:grpSpLocks noChangeAspect="1"/>
          </p:cNvGrpSpPr>
          <p:nvPr/>
        </p:nvGrpSpPr>
        <p:grpSpPr>
          <a:xfrm>
            <a:off x="2678508" y="4634753"/>
            <a:ext cx="1662388" cy="1662388"/>
            <a:chOff x="2918108" y="-4160424"/>
            <a:chExt cx="3600000" cy="3600000"/>
          </a:xfrm>
        </p:grpSpPr>
        <p:sp>
          <p:nvSpPr>
            <p:cNvPr id="30" name="Rectangle 29"/>
            <p:cNvSpPr/>
            <p:nvPr/>
          </p:nvSpPr>
          <p:spPr>
            <a:xfrm>
              <a:off x="2918108" y="-4160424"/>
              <a:ext cx="3600000" cy="3600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1" name="Oval 30"/>
            <p:cNvSpPr/>
            <p:nvPr/>
          </p:nvSpPr>
          <p:spPr>
            <a:xfrm>
              <a:off x="3351703" y="-2328334"/>
              <a:ext cx="534573" cy="562708"/>
            </a:xfrm>
            <a:prstGeom prst="ellipse">
              <a:avLst/>
            </a:prstGeom>
            <a:solidFill>
              <a:srgbClr val="FF0000">
                <a:alpha val="99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32" name="Group 31"/>
          <p:cNvGrpSpPr>
            <a:grpSpLocks noChangeAspect="1"/>
          </p:cNvGrpSpPr>
          <p:nvPr/>
        </p:nvGrpSpPr>
        <p:grpSpPr>
          <a:xfrm>
            <a:off x="2678507" y="4634753"/>
            <a:ext cx="1662388" cy="1662388"/>
            <a:chOff x="-5289138" y="5724164"/>
            <a:chExt cx="3600000" cy="3600000"/>
          </a:xfrm>
        </p:grpSpPr>
        <p:sp>
          <p:nvSpPr>
            <p:cNvPr id="33" name="Rectangle 32"/>
            <p:cNvSpPr/>
            <p:nvPr/>
          </p:nvSpPr>
          <p:spPr>
            <a:xfrm>
              <a:off x="-5289138" y="5724164"/>
              <a:ext cx="3600000" cy="3600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4" name="Oval 33"/>
            <p:cNvSpPr/>
            <p:nvPr/>
          </p:nvSpPr>
          <p:spPr>
            <a:xfrm>
              <a:off x="-4056105" y="6858000"/>
              <a:ext cx="534573" cy="562708"/>
            </a:xfrm>
            <a:prstGeom prst="ellipse">
              <a:avLst/>
            </a:prstGeom>
            <a:solidFill>
              <a:srgbClr val="FF0000">
                <a:alpha val="99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5" name="Oval 34"/>
            <p:cNvSpPr/>
            <p:nvPr/>
          </p:nvSpPr>
          <p:spPr>
            <a:xfrm>
              <a:off x="-2570131" y="6045145"/>
              <a:ext cx="534573" cy="562708"/>
            </a:xfrm>
            <a:prstGeom prst="ellipse">
              <a:avLst/>
            </a:prstGeom>
            <a:solidFill>
              <a:srgbClr val="FF0000">
                <a:alpha val="99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6" name="Oval 35"/>
            <p:cNvSpPr/>
            <p:nvPr/>
          </p:nvSpPr>
          <p:spPr>
            <a:xfrm>
              <a:off x="-4722381" y="8229403"/>
              <a:ext cx="534573" cy="562708"/>
            </a:xfrm>
            <a:prstGeom prst="ellipse">
              <a:avLst/>
            </a:prstGeom>
            <a:solidFill>
              <a:srgbClr val="FF0000">
                <a:alpha val="99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7" name="Oval 36"/>
            <p:cNvSpPr/>
            <p:nvPr/>
          </p:nvSpPr>
          <p:spPr>
            <a:xfrm>
              <a:off x="-2916545" y="8281475"/>
              <a:ext cx="534573" cy="562708"/>
            </a:xfrm>
            <a:prstGeom prst="ellipse">
              <a:avLst/>
            </a:prstGeom>
            <a:solidFill>
              <a:srgbClr val="FF0000">
                <a:alpha val="99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38" name="Group 37"/>
          <p:cNvGrpSpPr>
            <a:grpSpLocks noChangeAspect="1"/>
          </p:cNvGrpSpPr>
          <p:nvPr/>
        </p:nvGrpSpPr>
        <p:grpSpPr>
          <a:xfrm>
            <a:off x="2678507" y="4634753"/>
            <a:ext cx="1662388" cy="1662388"/>
            <a:chOff x="-2736440" y="-4183276"/>
            <a:chExt cx="3600000" cy="3600000"/>
          </a:xfrm>
        </p:grpSpPr>
        <p:sp>
          <p:nvSpPr>
            <p:cNvPr id="39" name="Rectangle 38"/>
            <p:cNvSpPr/>
            <p:nvPr/>
          </p:nvSpPr>
          <p:spPr>
            <a:xfrm>
              <a:off x="-2736440" y="-4183276"/>
              <a:ext cx="3600000" cy="3600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40" name="Oval 39"/>
            <p:cNvSpPr/>
            <p:nvPr/>
          </p:nvSpPr>
          <p:spPr>
            <a:xfrm>
              <a:off x="-248296" y="-3862295"/>
              <a:ext cx="534573" cy="562708"/>
            </a:xfrm>
            <a:prstGeom prst="ellipse">
              <a:avLst/>
            </a:prstGeom>
            <a:solidFill>
              <a:srgbClr val="FF0000">
                <a:alpha val="99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41" name="Oval 40"/>
            <p:cNvSpPr/>
            <p:nvPr/>
          </p:nvSpPr>
          <p:spPr>
            <a:xfrm>
              <a:off x="-2302844" y="-1682326"/>
              <a:ext cx="534573" cy="562708"/>
            </a:xfrm>
            <a:prstGeom prst="ellipse">
              <a:avLst/>
            </a:prstGeom>
            <a:solidFill>
              <a:srgbClr val="FF0000">
                <a:alpha val="99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sp>
        <p:nvSpPr>
          <p:cNvPr id="42" name="Rectangle 41"/>
          <p:cNvSpPr/>
          <p:nvPr/>
        </p:nvSpPr>
        <p:spPr>
          <a:xfrm>
            <a:off x="2561327" y="3936712"/>
            <a:ext cx="187051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500" dirty="0" smtClean="0">
                <a:solidFill>
                  <a:schemeClr val="bg1"/>
                </a:solidFill>
              </a:rPr>
              <a:t>For Example:</a:t>
            </a:r>
            <a:endParaRPr lang="en-US" sz="2500" dirty="0">
              <a:solidFill>
                <a:schemeClr val="bg1"/>
              </a:solidFill>
            </a:endParaRPr>
          </a:p>
        </p:txBody>
      </p:sp>
      <p:grpSp>
        <p:nvGrpSpPr>
          <p:cNvPr id="43" name="Group 42"/>
          <p:cNvGrpSpPr>
            <a:grpSpLocks noChangeAspect="1"/>
          </p:cNvGrpSpPr>
          <p:nvPr/>
        </p:nvGrpSpPr>
        <p:grpSpPr>
          <a:xfrm>
            <a:off x="7742880" y="4634753"/>
            <a:ext cx="1662388" cy="1662388"/>
            <a:chOff x="7560000" y="2520000"/>
            <a:chExt cx="3600000" cy="3600000"/>
          </a:xfrm>
        </p:grpSpPr>
        <p:sp>
          <p:nvSpPr>
            <p:cNvPr id="44" name="Rectangle 43"/>
            <p:cNvSpPr/>
            <p:nvPr/>
          </p:nvSpPr>
          <p:spPr>
            <a:xfrm>
              <a:off x="7560000" y="2520000"/>
              <a:ext cx="3600000" cy="3600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45" name="Oval 44"/>
            <p:cNvSpPr/>
            <p:nvPr/>
          </p:nvSpPr>
          <p:spPr>
            <a:xfrm>
              <a:off x="7993596" y="2840981"/>
              <a:ext cx="534573" cy="562708"/>
            </a:xfrm>
            <a:prstGeom prst="ellipse">
              <a:avLst/>
            </a:prstGeom>
            <a:solidFill>
              <a:srgbClr val="FF0000">
                <a:alpha val="99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46" name="Oval 45"/>
            <p:cNvSpPr/>
            <p:nvPr/>
          </p:nvSpPr>
          <p:spPr>
            <a:xfrm>
              <a:off x="9904458" y="3381623"/>
              <a:ext cx="534573" cy="562708"/>
            </a:xfrm>
            <a:prstGeom prst="ellipse">
              <a:avLst/>
            </a:prstGeom>
            <a:solidFill>
              <a:srgbClr val="FF0000">
                <a:alpha val="99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47" name="Oval 46"/>
            <p:cNvSpPr/>
            <p:nvPr/>
          </p:nvSpPr>
          <p:spPr>
            <a:xfrm>
              <a:off x="8260882" y="4038646"/>
              <a:ext cx="534573" cy="562708"/>
            </a:xfrm>
            <a:prstGeom prst="ellipse">
              <a:avLst/>
            </a:prstGeom>
            <a:solidFill>
              <a:srgbClr val="FF0000">
                <a:alpha val="99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48" name="Oval 47"/>
            <p:cNvSpPr/>
            <p:nvPr/>
          </p:nvSpPr>
          <p:spPr>
            <a:xfrm>
              <a:off x="9932593" y="5077311"/>
              <a:ext cx="534573" cy="562708"/>
            </a:xfrm>
            <a:prstGeom prst="ellipse">
              <a:avLst/>
            </a:prstGeom>
            <a:solidFill>
              <a:srgbClr val="FF0000">
                <a:alpha val="99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49" name="Oval 48"/>
            <p:cNvSpPr/>
            <p:nvPr/>
          </p:nvSpPr>
          <p:spPr>
            <a:xfrm>
              <a:off x="9177831" y="2915974"/>
              <a:ext cx="534573" cy="562708"/>
            </a:xfrm>
            <a:prstGeom prst="ellipse">
              <a:avLst/>
            </a:prstGeom>
            <a:solidFill>
              <a:srgbClr val="FF0000">
                <a:alpha val="99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50" name="Oval 49"/>
            <p:cNvSpPr/>
            <p:nvPr/>
          </p:nvSpPr>
          <p:spPr>
            <a:xfrm>
              <a:off x="7999815" y="5148583"/>
              <a:ext cx="534573" cy="562708"/>
            </a:xfrm>
            <a:prstGeom prst="ellipse">
              <a:avLst/>
            </a:prstGeom>
            <a:solidFill>
              <a:srgbClr val="FF0000">
                <a:alpha val="99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51" name="Oval 50"/>
            <p:cNvSpPr/>
            <p:nvPr/>
          </p:nvSpPr>
          <p:spPr>
            <a:xfrm>
              <a:off x="9360000" y="4323369"/>
              <a:ext cx="534573" cy="562708"/>
            </a:xfrm>
            <a:prstGeom prst="ellipse">
              <a:avLst/>
            </a:prstGeom>
            <a:solidFill>
              <a:srgbClr val="FF0000">
                <a:alpha val="99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52" name="Oval 51"/>
            <p:cNvSpPr/>
            <p:nvPr/>
          </p:nvSpPr>
          <p:spPr>
            <a:xfrm>
              <a:off x="10335590" y="4269957"/>
              <a:ext cx="534573" cy="562708"/>
            </a:xfrm>
            <a:prstGeom prst="ellipse">
              <a:avLst/>
            </a:prstGeom>
            <a:solidFill>
              <a:srgbClr val="FF0000">
                <a:alpha val="99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53" name="Group 52"/>
          <p:cNvGrpSpPr>
            <a:grpSpLocks noChangeAspect="1"/>
          </p:cNvGrpSpPr>
          <p:nvPr/>
        </p:nvGrpSpPr>
        <p:grpSpPr>
          <a:xfrm>
            <a:off x="7742880" y="4634753"/>
            <a:ext cx="1662388" cy="1662388"/>
            <a:chOff x="13134887" y="-2546361"/>
            <a:chExt cx="3600000" cy="3600000"/>
          </a:xfrm>
        </p:grpSpPr>
        <p:sp>
          <p:nvSpPr>
            <p:cNvPr id="54" name="Rectangle 53"/>
            <p:cNvSpPr/>
            <p:nvPr/>
          </p:nvSpPr>
          <p:spPr>
            <a:xfrm>
              <a:off x="13134887" y="-2546361"/>
              <a:ext cx="3600000" cy="3600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55" name="Oval 54"/>
            <p:cNvSpPr/>
            <p:nvPr/>
          </p:nvSpPr>
          <p:spPr>
            <a:xfrm>
              <a:off x="15623031" y="-2225380"/>
              <a:ext cx="534573" cy="562708"/>
            </a:xfrm>
            <a:prstGeom prst="ellipse">
              <a:avLst/>
            </a:prstGeom>
            <a:solidFill>
              <a:srgbClr val="FF0000">
                <a:alpha val="99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56" name="Oval 55"/>
            <p:cNvSpPr/>
            <p:nvPr/>
          </p:nvSpPr>
          <p:spPr>
            <a:xfrm>
              <a:off x="13568483" y="-45411"/>
              <a:ext cx="534573" cy="562708"/>
            </a:xfrm>
            <a:prstGeom prst="ellipse">
              <a:avLst/>
            </a:prstGeom>
            <a:solidFill>
              <a:srgbClr val="FF0000">
                <a:alpha val="99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57" name="Oval 56"/>
            <p:cNvSpPr/>
            <p:nvPr/>
          </p:nvSpPr>
          <p:spPr>
            <a:xfrm>
              <a:off x="14436569" y="-1130519"/>
              <a:ext cx="534573" cy="562708"/>
            </a:xfrm>
            <a:prstGeom prst="ellipse">
              <a:avLst/>
            </a:prstGeom>
            <a:solidFill>
              <a:srgbClr val="FF0000">
                <a:alpha val="99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58" name="Oval 57"/>
            <p:cNvSpPr/>
            <p:nvPr/>
          </p:nvSpPr>
          <p:spPr>
            <a:xfrm>
              <a:off x="13568482" y="-1858594"/>
              <a:ext cx="534573" cy="562708"/>
            </a:xfrm>
            <a:prstGeom prst="ellipse">
              <a:avLst/>
            </a:prstGeom>
            <a:solidFill>
              <a:srgbClr val="FF0000">
                <a:alpha val="99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59" name="Oval 58"/>
            <p:cNvSpPr/>
            <p:nvPr/>
          </p:nvSpPr>
          <p:spPr>
            <a:xfrm>
              <a:off x="14934887" y="195961"/>
              <a:ext cx="534573" cy="562708"/>
            </a:xfrm>
            <a:prstGeom prst="ellipse">
              <a:avLst/>
            </a:prstGeom>
            <a:solidFill>
              <a:srgbClr val="FF0000">
                <a:alpha val="99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60" name="Oval 59"/>
            <p:cNvSpPr/>
            <p:nvPr/>
          </p:nvSpPr>
          <p:spPr>
            <a:xfrm>
              <a:off x="15678267" y="-833313"/>
              <a:ext cx="534573" cy="562708"/>
            </a:xfrm>
            <a:prstGeom prst="ellipse">
              <a:avLst/>
            </a:prstGeom>
            <a:solidFill>
              <a:srgbClr val="FF0000">
                <a:alpha val="99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61" name="Group 60"/>
          <p:cNvGrpSpPr>
            <a:grpSpLocks noChangeAspect="1"/>
          </p:cNvGrpSpPr>
          <p:nvPr/>
        </p:nvGrpSpPr>
        <p:grpSpPr>
          <a:xfrm>
            <a:off x="7742880" y="4634753"/>
            <a:ext cx="1662388" cy="1662388"/>
            <a:chOff x="14357604" y="1948763"/>
            <a:chExt cx="3600000" cy="3600000"/>
          </a:xfrm>
        </p:grpSpPr>
        <p:sp>
          <p:nvSpPr>
            <p:cNvPr id="62" name="Rectangle 61"/>
            <p:cNvSpPr/>
            <p:nvPr/>
          </p:nvSpPr>
          <p:spPr>
            <a:xfrm>
              <a:off x="14357604" y="1948763"/>
              <a:ext cx="3600000" cy="3600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63" name="Oval 62"/>
            <p:cNvSpPr/>
            <p:nvPr/>
          </p:nvSpPr>
          <p:spPr>
            <a:xfrm>
              <a:off x="15590637" y="3082599"/>
              <a:ext cx="534573" cy="562708"/>
            </a:xfrm>
            <a:prstGeom prst="ellipse">
              <a:avLst/>
            </a:prstGeom>
            <a:solidFill>
              <a:srgbClr val="FF0000">
                <a:alpha val="99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64" name="Oval 63"/>
            <p:cNvSpPr/>
            <p:nvPr/>
          </p:nvSpPr>
          <p:spPr>
            <a:xfrm>
              <a:off x="17076611" y="2269744"/>
              <a:ext cx="534573" cy="562708"/>
            </a:xfrm>
            <a:prstGeom prst="ellipse">
              <a:avLst/>
            </a:prstGeom>
            <a:solidFill>
              <a:srgbClr val="FF0000">
                <a:alpha val="99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65" name="Oval 64"/>
            <p:cNvSpPr/>
            <p:nvPr/>
          </p:nvSpPr>
          <p:spPr>
            <a:xfrm>
              <a:off x="15323350" y="4328951"/>
              <a:ext cx="534573" cy="562708"/>
            </a:xfrm>
            <a:prstGeom prst="ellipse">
              <a:avLst/>
            </a:prstGeom>
            <a:solidFill>
              <a:srgbClr val="FF0000">
                <a:alpha val="99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66" name="Oval 65"/>
            <p:cNvSpPr/>
            <p:nvPr/>
          </p:nvSpPr>
          <p:spPr>
            <a:xfrm>
              <a:off x="16730197" y="4506074"/>
              <a:ext cx="534573" cy="562708"/>
            </a:xfrm>
            <a:prstGeom prst="ellipse">
              <a:avLst/>
            </a:prstGeom>
            <a:solidFill>
              <a:srgbClr val="FF0000">
                <a:alpha val="99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67" name="Oval 66"/>
            <p:cNvSpPr/>
            <p:nvPr/>
          </p:nvSpPr>
          <p:spPr>
            <a:xfrm>
              <a:off x="14772850" y="2205888"/>
              <a:ext cx="534573" cy="562708"/>
            </a:xfrm>
            <a:prstGeom prst="ellipse">
              <a:avLst/>
            </a:prstGeom>
            <a:solidFill>
              <a:srgbClr val="FF0000">
                <a:alpha val="99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68" name="Oval 67"/>
            <p:cNvSpPr/>
            <p:nvPr/>
          </p:nvSpPr>
          <p:spPr>
            <a:xfrm>
              <a:off x="14714700" y="3389295"/>
              <a:ext cx="534573" cy="562708"/>
            </a:xfrm>
            <a:prstGeom prst="ellipse">
              <a:avLst/>
            </a:prstGeom>
            <a:solidFill>
              <a:srgbClr val="FF0000">
                <a:alpha val="99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69" name="Oval 68"/>
            <p:cNvSpPr/>
            <p:nvPr/>
          </p:nvSpPr>
          <p:spPr>
            <a:xfrm>
              <a:off x="15945554" y="2158515"/>
              <a:ext cx="534573" cy="562708"/>
            </a:xfrm>
            <a:prstGeom prst="ellipse">
              <a:avLst/>
            </a:prstGeom>
            <a:solidFill>
              <a:srgbClr val="FF0000">
                <a:alpha val="99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70" name="Oval 69"/>
            <p:cNvSpPr/>
            <p:nvPr/>
          </p:nvSpPr>
          <p:spPr>
            <a:xfrm>
              <a:off x="16730468" y="3426312"/>
              <a:ext cx="534573" cy="562708"/>
            </a:xfrm>
            <a:prstGeom prst="ellipse">
              <a:avLst/>
            </a:prstGeom>
            <a:solidFill>
              <a:srgbClr val="FF0000">
                <a:alpha val="99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71" name="Group 70"/>
          <p:cNvGrpSpPr>
            <a:grpSpLocks noChangeAspect="1"/>
          </p:cNvGrpSpPr>
          <p:nvPr/>
        </p:nvGrpSpPr>
        <p:grpSpPr>
          <a:xfrm>
            <a:off x="7742880" y="4634753"/>
            <a:ext cx="1662388" cy="1662388"/>
            <a:chOff x="15811184" y="6742404"/>
            <a:chExt cx="3600000" cy="3600000"/>
          </a:xfrm>
        </p:grpSpPr>
        <p:sp>
          <p:nvSpPr>
            <p:cNvPr id="72" name="Rectangle 71"/>
            <p:cNvSpPr/>
            <p:nvPr/>
          </p:nvSpPr>
          <p:spPr>
            <a:xfrm>
              <a:off x="15811184" y="6742404"/>
              <a:ext cx="3600000" cy="3600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73" name="Oval 72"/>
            <p:cNvSpPr/>
            <p:nvPr/>
          </p:nvSpPr>
          <p:spPr>
            <a:xfrm>
              <a:off x="16480127" y="7276945"/>
              <a:ext cx="534573" cy="562708"/>
            </a:xfrm>
            <a:prstGeom prst="ellipse">
              <a:avLst/>
            </a:prstGeom>
            <a:solidFill>
              <a:srgbClr val="FF0000">
                <a:alpha val="99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74" name="Oval 73"/>
            <p:cNvSpPr/>
            <p:nvPr/>
          </p:nvSpPr>
          <p:spPr>
            <a:xfrm>
              <a:off x="16397179" y="8726894"/>
              <a:ext cx="534573" cy="562708"/>
            </a:xfrm>
            <a:prstGeom prst="ellipse">
              <a:avLst/>
            </a:prstGeom>
            <a:solidFill>
              <a:srgbClr val="FF0000">
                <a:alpha val="99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75" name="Oval 74"/>
            <p:cNvSpPr/>
            <p:nvPr/>
          </p:nvSpPr>
          <p:spPr>
            <a:xfrm>
              <a:off x="17713743" y="7544727"/>
              <a:ext cx="534573" cy="562708"/>
            </a:xfrm>
            <a:prstGeom prst="ellipse">
              <a:avLst/>
            </a:prstGeom>
            <a:solidFill>
              <a:srgbClr val="FF0000">
                <a:alpha val="99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76" name="Oval 75"/>
            <p:cNvSpPr/>
            <p:nvPr/>
          </p:nvSpPr>
          <p:spPr>
            <a:xfrm>
              <a:off x="17481194" y="8525349"/>
              <a:ext cx="534573" cy="562708"/>
            </a:xfrm>
            <a:prstGeom prst="ellipse">
              <a:avLst/>
            </a:prstGeom>
            <a:solidFill>
              <a:srgbClr val="FF0000">
                <a:alpha val="99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77" name="Oval 76"/>
            <p:cNvSpPr/>
            <p:nvPr/>
          </p:nvSpPr>
          <p:spPr>
            <a:xfrm>
              <a:off x="18518497" y="9292653"/>
              <a:ext cx="534573" cy="562708"/>
            </a:xfrm>
            <a:prstGeom prst="ellipse">
              <a:avLst/>
            </a:prstGeom>
            <a:solidFill>
              <a:srgbClr val="FF0000">
                <a:alpha val="99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78" name="Group 77"/>
          <p:cNvGrpSpPr>
            <a:grpSpLocks noChangeAspect="1"/>
          </p:cNvGrpSpPr>
          <p:nvPr/>
        </p:nvGrpSpPr>
        <p:grpSpPr>
          <a:xfrm>
            <a:off x="7742880" y="4634753"/>
            <a:ext cx="1662388" cy="1662388"/>
            <a:chOff x="9490439" y="8029765"/>
            <a:chExt cx="3600000" cy="3600000"/>
          </a:xfrm>
        </p:grpSpPr>
        <p:sp>
          <p:nvSpPr>
            <p:cNvPr id="79" name="Rectangle 78"/>
            <p:cNvSpPr/>
            <p:nvPr/>
          </p:nvSpPr>
          <p:spPr>
            <a:xfrm>
              <a:off x="9490439" y="8029765"/>
              <a:ext cx="3600000" cy="3600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80" name="Oval 79"/>
            <p:cNvSpPr/>
            <p:nvPr/>
          </p:nvSpPr>
          <p:spPr>
            <a:xfrm>
              <a:off x="9924035" y="8350746"/>
              <a:ext cx="534573" cy="562708"/>
            </a:xfrm>
            <a:prstGeom prst="ellipse">
              <a:avLst/>
            </a:prstGeom>
            <a:solidFill>
              <a:srgbClr val="FF0000">
                <a:alpha val="99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81" name="Oval 80"/>
            <p:cNvSpPr/>
            <p:nvPr/>
          </p:nvSpPr>
          <p:spPr>
            <a:xfrm>
              <a:off x="11725286" y="9352776"/>
              <a:ext cx="534573" cy="562708"/>
            </a:xfrm>
            <a:prstGeom prst="ellipse">
              <a:avLst/>
            </a:prstGeom>
            <a:solidFill>
              <a:srgbClr val="FF0000">
                <a:alpha val="99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82" name="Oval 81"/>
            <p:cNvSpPr/>
            <p:nvPr/>
          </p:nvSpPr>
          <p:spPr>
            <a:xfrm>
              <a:off x="9932530" y="10468618"/>
              <a:ext cx="534573" cy="562708"/>
            </a:xfrm>
            <a:prstGeom prst="ellipse">
              <a:avLst/>
            </a:prstGeom>
            <a:solidFill>
              <a:srgbClr val="FF0000">
                <a:alpha val="99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83" name="Oval 82"/>
            <p:cNvSpPr/>
            <p:nvPr/>
          </p:nvSpPr>
          <p:spPr>
            <a:xfrm>
              <a:off x="11353800" y="8387582"/>
              <a:ext cx="534573" cy="562708"/>
            </a:xfrm>
            <a:prstGeom prst="ellipse">
              <a:avLst/>
            </a:prstGeom>
            <a:solidFill>
              <a:srgbClr val="FF0000">
                <a:alpha val="99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84" name="Oval 83"/>
            <p:cNvSpPr/>
            <p:nvPr/>
          </p:nvSpPr>
          <p:spPr>
            <a:xfrm>
              <a:off x="10467103" y="9234435"/>
              <a:ext cx="534573" cy="562708"/>
            </a:xfrm>
            <a:prstGeom prst="ellipse">
              <a:avLst/>
            </a:prstGeom>
            <a:solidFill>
              <a:srgbClr val="FF0000">
                <a:alpha val="99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85" name="Oval 84"/>
            <p:cNvSpPr/>
            <p:nvPr/>
          </p:nvSpPr>
          <p:spPr>
            <a:xfrm>
              <a:off x="11127558" y="10521738"/>
              <a:ext cx="534573" cy="562708"/>
            </a:xfrm>
            <a:prstGeom prst="ellipse">
              <a:avLst/>
            </a:prstGeom>
            <a:solidFill>
              <a:srgbClr val="FF0000">
                <a:alpha val="99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86" name="Oval 85"/>
            <p:cNvSpPr/>
            <p:nvPr/>
          </p:nvSpPr>
          <p:spPr>
            <a:xfrm>
              <a:off x="12055299" y="10498543"/>
              <a:ext cx="534573" cy="562708"/>
            </a:xfrm>
            <a:prstGeom prst="ellipse">
              <a:avLst/>
            </a:prstGeom>
            <a:solidFill>
              <a:srgbClr val="FF0000">
                <a:alpha val="99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87" name="Group 86"/>
          <p:cNvGrpSpPr>
            <a:grpSpLocks noChangeAspect="1"/>
          </p:cNvGrpSpPr>
          <p:nvPr/>
        </p:nvGrpSpPr>
        <p:grpSpPr>
          <a:xfrm>
            <a:off x="7742880" y="4634753"/>
            <a:ext cx="1662388" cy="1662388"/>
            <a:chOff x="3415107" y="7834130"/>
            <a:chExt cx="3600000" cy="3600000"/>
          </a:xfrm>
        </p:grpSpPr>
        <p:sp>
          <p:nvSpPr>
            <p:cNvPr id="88" name="Rectangle 87"/>
            <p:cNvSpPr/>
            <p:nvPr/>
          </p:nvSpPr>
          <p:spPr>
            <a:xfrm>
              <a:off x="3415107" y="7834130"/>
              <a:ext cx="3600000" cy="3600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89" name="Oval 88"/>
            <p:cNvSpPr/>
            <p:nvPr/>
          </p:nvSpPr>
          <p:spPr>
            <a:xfrm>
              <a:off x="5772629" y="8564885"/>
              <a:ext cx="534573" cy="562708"/>
            </a:xfrm>
            <a:prstGeom prst="ellipse">
              <a:avLst/>
            </a:prstGeom>
            <a:solidFill>
              <a:srgbClr val="FF0000">
                <a:alpha val="99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90" name="Oval 89"/>
            <p:cNvSpPr/>
            <p:nvPr/>
          </p:nvSpPr>
          <p:spPr>
            <a:xfrm>
              <a:off x="3744316" y="8243995"/>
              <a:ext cx="534573" cy="562708"/>
            </a:xfrm>
            <a:prstGeom prst="ellipse">
              <a:avLst/>
            </a:prstGeom>
            <a:solidFill>
              <a:srgbClr val="FF0000">
                <a:alpha val="99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91" name="Oval 90"/>
            <p:cNvSpPr/>
            <p:nvPr/>
          </p:nvSpPr>
          <p:spPr>
            <a:xfrm>
              <a:off x="4680534" y="9574007"/>
              <a:ext cx="534573" cy="562708"/>
            </a:xfrm>
            <a:prstGeom prst="ellipse">
              <a:avLst/>
            </a:prstGeom>
            <a:solidFill>
              <a:srgbClr val="FF0000">
                <a:alpha val="99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92" name="Oval 91"/>
            <p:cNvSpPr/>
            <p:nvPr/>
          </p:nvSpPr>
          <p:spPr>
            <a:xfrm>
              <a:off x="3654051" y="10444041"/>
              <a:ext cx="534573" cy="562708"/>
            </a:xfrm>
            <a:prstGeom prst="ellipse">
              <a:avLst/>
            </a:prstGeom>
            <a:solidFill>
              <a:srgbClr val="FF0000">
                <a:alpha val="99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93" name="Oval 92"/>
            <p:cNvSpPr/>
            <p:nvPr/>
          </p:nvSpPr>
          <p:spPr>
            <a:xfrm>
              <a:off x="5828713" y="10713964"/>
              <a:ext cx="534573" cy="562708"/>
            </a:xfrm>
            <a:prstGeom prst="ellipse">
              <a:avLst/>
            </a:prstGeom>
            <a:solidFill>
              <a:srgbClr val="FF0000">
                <a:alpha val="99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94" name="Group 93"/>
          <p:cNvGrpSpPr>
            <a:grpSpLocks noChangeAspect="1"/>
          </p:cNvGrpSpPr>
          <p:nvPr/>
        </p:nvGrpSpPr>
        <p:grpSpPr>
          <a:xfrm>
            <a:off x="7742880" y="4634753"/>
            <a:ext cx="1662388" cy="1662388"/>
            <a:chOff x="-4297703" y="6742404"/>
            <a:chExt cx="3600000" cy="3600000"/>
          </a:xfrm>
        </p:grpSpPr>
        <p:sp>
          <p:nvSpPr>
            <p:cNvPr id="95" name="Rectangle 94"/>
            <p:cNvSpPr/>
            <p:nvPr/>
          </p:nvSpPr>
          <p:spPr>
            <a:xfrm>
              <a:off x="-4297703" y="6742404"/>
              <a:ext cx="3600000" cy="3600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96" name="Oval 95"/>
            <p:cNvSpPr/>
            <p:nvPr/>
          </p:nvSpPr>
          <p:spPr>
            <a:xfrm>
              <a:off x="-2981412" y="7384366"/>
              <a:ext cx="534573" cy="562708"/>
            </a:xfrm>
            <a:prstGeom prst="ellipse">
              <a:avLst/>
            </a:prstGeom>
            <a:solidFill>
              <a:srgbClr val="FF0000">
                <a:alpha val="99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97" name="Oval 96"/>
            <p:cNvSpPr/>
            <p:nvPr/>
          </p:nvSpPr>
          <p:spPr>
            <a:xfrm>
              <a:off x="-1953245" y="9184366"/>
              <a:ext cx="534573" cy="562708"/>
            </a:xfrm>
            <a:prstGeom prst="ellipse">
              <a:avLst/>
            </a:prstGeom>
            <a:solidFill>
              <a:srgbClr val="FF0000">
                <a:alpha val="99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98" name="Oval 97"/>
            <p:cNvSpPr/>
            <p:nvPr/>
          </p:nvSpPr>
          <p:spPr>
            <a:xfrm>
              <a:off x="-1685959" y="7979696"/>
              <a:ext cx="534573" cy="562708"/>
            </a:xfrm>
            <a:prstGeom prst="ellipse">
              <a:avLst/>
            </a:prstGeom>
            <a:solidFill>
              <a:srgbClr val="FF0000">
                <a:alpha val="99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99" name="Oval 98"/>
            <p:cNvSpPr/>
            <p:nvPr/>
          </p:nvSpPr>
          <p:spPr>
            <a:xfrm>
              <a:off x="-3276880" y="8523405"/>
              <a:ext cx="534573" cy="562708"/>
            </a:xfrm>
            <a:prstGeom prst="ellipse">
              <a:avLst/>
            </a:prstGeom>
            <a:solidFill>
              <a:srgbClr val="FF0000">
                <a:alpha val="99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00" name="Oval 99"/>
            <p:cNvSpPr/>
            <p:nvPr/>
          </p:nvSpPr>
          <p:spPr>
            <a:xfrm>
              <a:off x="-3927333" y="9449362"/>
              <a:ext cx="534573" cy="562708"/>
            </a:xfrm>
            <a:prstGeom prst="ellipse">
              <a:avLst/>
            </a:prstGeom>
            <a:solidFill>
              <a:srgbClr val="FF0000">
                <a:alpha val="99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01" name="Oval 100"/>
            <p:cNvSpPr/>
            <p:nvPr/>
          </p:nvSpPr>
          <p:spPr>
            <a:xfrm>
              <a:off x="-3980784" y="7384366"/>
              <a:ext cx="534573" cy="562708"/>
            </a:xfrm>
            <a:prstGeom prst="ellipse">
              <a:avLst/>
            </a:prstGeom>
            <a:solidFill>
              <a:srgbClr val="FF0000">
                <a:alpha val="99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02" name="Group 101"/>
          <p:cNvGrpSpPr>
            <a:grpSpLocks noChangeAspect="1"/>
          </p:cNvGrpSpPr>
          <p:nvPr/>
        </p:nvGrpSpPr>
        <p:grpSpPr>
          <a:xfrm>
            <a:off x="7742880" y="4634753"/>
            <a:ext cx="1662388" cy="1662388"/>
            <a:chOff x="-6122700" y="-541521"/>
            <a:chExt cx="3600000" cy="3600000"/>
          </a:xfrm>
        </p:grpSpPr>
        <p:sp>
          <p:nvSpPr>
            <p:cNvPr id="103" name="Rectangle 102"/>
            <p:cNvSpPr/>
            <p:nvPr/>
          </p:nvSpPr>
          <p:spPr>
            <a:xfrm>
              <a:off x="-6122700" y="-541521"/>
              <a:ext cx="3600000" cy="3600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04" name="Oval 103"/>
            <p:cNvSpPr/>
            <p:nvPr/>
          </p:nvSpPr>
          <p:spPr>
            <a:xfrm>
              <a:off x="-4589987" y="-40506"/>
              <a:ext cx="534573" cy="562708"/>
            </a:xfrm>
            <a:prstGeom prst="ellipse">
              <a:avLst/>
            </a:prstGeom>
            <a:solidFill>
              <a:srgbClr val="FF0000">
                <a:alpha val="99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05" name="Oval 104"/>
            <p:cNvSpPr/>
            <p:nvPr/>
          </p:nvSpPr>
          <p:spPr>
            <a:xfrm>
              <a:off x="-5702599" y="1865540"/>
              <a:ext cx="534573" cy="562708"/>
            </a:xfrm>
            <a:prstGeom prst="ellipse">
              <a:avLst/>
            </a:prstGeom>
            <a:solidFill>
              <a:srgbClr val="FF0000">
                <a:alpha val="99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06" name="Oval 105"/>
            <p:cNvSpPr/>
            <p:nvPr/>
          </p:nvSpPr>
          <p:spPr>
            <a:xfrm>
              <a:off x="-3811453" y="1370966"/>
              <a:ext cx="534573" cy="562708"/>
            </a:xfrm>
            <a:prstGeom prst="ellipse">
              <a:avLst/>
            </a:prstGeom>
            <a:solidFill>
              <a:srgbClr val="FF0000">
                <a:alpha val="99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07" name="Oval 106"/>
            <p:cNvSpPr/>
            <p:nvPr/>
          </p:nvSpPr>
          <p:spPr>
            <a:xfrm>
              <a:off x="-4634792" y="2278273"/>
              <a:ext cx="534573" cy="562708"/>
            </a:xfrm>
            <a:prstGeom prst="ellipse">
              <a:avLst/>
            </a:prstGeom>
            <a:solidFill>
              <a:srgbClr val="FF0000">
                <a:alpha val="99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08" name="Oval 107"/>
            <p:cNvSpPr/>
            <p:nvPr/>
          </p:nvSpPr>
          <p:spPr>
            <a:xfrm>
              <a:off x="-3538613" y="159872"/>
              <a:ext cx="534573" cy="562708"/>
            </a:xfrm>
            <a:prstGeom prst="ellipse">
              <a:avLst/>
            </a:prstGeom>
            <a:solidFill>
              <a:srgbClr val="FF0000">
                <a:alpha val="99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09" name="Oval 108"/>
            <p:cNvSpPr/>
            <p:nvPr/>
          </p:nvSpPr>
          <p:spPr>
            <a:xfrm>
              <a:off x="-4950264" y="975775"/>
              <a:ext cx="534573" cy="562708"/>
            </a:xfrm>
            <a:prstGeom prst="ellipse">
              <a:avLst/>
            </a:prstGeom>
            <a:solidFill>
              <a:srgbClr val="FF0000">
                <a:alpha val="99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10" name="Oval 109"/>
            <p:cNvSpPr/>
            <p:nvPr/>
          </p:nvSpPr>
          <p:spPr>
            <a:xfrm>
              <a:off x="-5847906" y="-85393"/>
              <a:ext cx="534573" cy="562708"/>
            </a:xfrm>
            <a:prstGeom prst="ellipse">
              <a:avLst/>
            </a:prstGeom>
            <a:solidFill>
              <a:srgbClr val="FF0000">
                <a:alpha val="99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sp>
        <p:nvSpPr>
          <p:cNvPr id="111" name="Rectangle 110"/>
          <p:cNvSpPr/>
          <p:nvPr/>
        </p:nvSpPr>
        <p:spPr>
          <a:xfrm>
            <a:off x="7625920" y="3936712"/>
            <a:ext cx="187051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500" dirty="0" smtClean="0">
                <a:solidFill>
                  <a:schemeClr val="bg1"/>
                </a:solidFill>
              </a:rPr>
              <a:t>For Example:</a:t>
            </a:r>
            <a:endParaRPr lang="en-US" sz="25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5917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51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02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452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2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752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902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0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1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500"/>
                            </p:stCondLst>
                            <p:childTnLst>
                              <p:par>
                                <p:cTn id="39" presetID="1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6000"/>
                            </p:stCondLst>
                            <p:childTnLst>
                              <p:par>
                                <p:cTn id="42" presetID="1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7500"/>
                            </p:stCondLst>
                            <p:childTnLst>
                              <p:par>
                                <p:cTn id="45" presetID="1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Methodology – Double Factorial Design</a:t>
            </a:r>
            <a:endParaRPr lang="en-AU" b="1" dirty="0">
              <a:solidFill>
                <a:schemeClr val="bg1"/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838200" y="1634871"/>
            <a:ext cx="10515600" cy="5040000"/>
            <a:chOff x="322763" y="1141680"/>
            <a:chExt cx="11498124" cy="5631740"/>
          </a:xfrm>
        </p:grpSpPr>
        <p:sp>
          <p:nvSpPr>
            <p:cNvPr id="5" name="Rectangle 4"/>
            <p:cNvSpPr/>
            <p:nvPr/>
          </p:nvSpPr>
          <p:spPr>
            <a:xfrm>
              <a:off x="322763" y="1141680"/>
              <a:ext cx="11498124" cy="56317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3219162" y="1298889"/>
              <a:ext cx="5218906" cy="5178661"/>
              <a:chOff x="5458782" y="849158"/>
              <a:chExt cx="5218906" cy="5178661"/>
            </a:xfrm>
          </p:grpSpPr>
          <p:sp>
            <p:nvSpPr>
              <p:cNvPr id="7" name="Rectangle 6"/>
              <p:cNvSpPr>
                <a:spLocks noChangeAspect="1"/>
              </p:cNvSpPr>
              <p:nvPr/>
            </p:nvSpPr>
            <p:spPr>
              <a:xfrm>
                <a:off x="5997688" y="1347819"/>
                <a:ext cx="4680000" cy="4680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8" name="Rectangle 7"/>
              <p:cNvSpPr>
                <a:spLocks noChangeAspect="1"/>
              </p:cNvSpPr>
              <p:nvPr/>
            </p:nvSpPr>
            <p:spPr>
              <a:xfrm>
                <a:off x="6357688" y="1707819"/>
                <a:ext cx="3960000" cy="3960000"/>
              </a:xfrm>
              <a:prstGeom prst="rect">
                <a:avLst/>
              </a:prstGeom>
              <a:solidFill>
                <a:srgbClr val="EEEEEE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8517688" y="4587819"/>
                <a:ext cx="720000" cy="720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8517688" y="3867819"/>
                <a:ext cx="720000" cy="720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9237688" y="4587819"/>
                <a:ext cx="720000" cy="720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9237688" y="3867819"/>
                <a:ext cx="720000" cy="720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8641087" y="4047820"/>
                <a:ext cx="517420" cy="41269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r>
                  <a:rPr lang="en-AU" dirty="0"/>
                  <a:t>HH</a:t>
                </a:r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9394656" y="4047820"/>
                <a:ext cx="466591" cy="41269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r>
                  <a:rPr lang="en-AU" dirty="0"/>
                  <a:t>LH</a:t>
                </a:r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9441145" y="4773520"/>
                <a:ext cx="415759" cy="41269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r>
                  <a:rPr lang="en-AU" dirty="0"/>
                  <a:t>LL</a:t>
                </a:r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8665765" y="4773520"/>
                <a:ext cx="466591" cy="41269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r>
                  <a:rPr lang="en-AU" dirty="0"/>
                  <a:t>HL</a:t>
                </a:r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6717688" y="4587819"/>
                <a:ext cx="720000" cy="720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6717688" y="3867819"/>
                <a:ext cx="720000" cy="720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7437688" y="4587819"/>
                <a:ext cx="720000" cy="720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7437688" y="3867819"/>
                <a:ext cx="720000" cy="720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6841083" y="4047820"/>
                <a:ext cx="517420" cy="41269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r>
                  <a:rPr lang="en-AU" dirty="0"/>
                  <a:t>HH</a:t>
                </a:r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7594655" y="4047820"/>
                <a:ext cx="466591" cy="41269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r>
                  <a:rPr lang="en-AU" dirty="0"/>
                  <a:t>LH</a:t>
                </a:r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7641145" y="4773520"/>
                <a:ext cx="415759" cy="41269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r>
                  <a:rPr lang="en-AU" dirty="0"/>
                  <a:t>LL</a:t>
                </a:r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6865765" y="4773520"/>
                <a:ext cx="466591" cy="41269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r>
                  <a:rPr lang="en-AU" dirty="0"/>
                  <a:t>HL</a:t>
                </a:r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6717688" y="2787819"/>
                <a:ext cx="720000" cy="720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6717688" y="2067819"/>
                <a:ext cx="720000" cy="720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7437688" y="2787819"/>
                <a:ext cx="720000" cy="720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7437688" y="2067819"/>
                <a:ext cx="720000" cy="720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6841083" y="2247820"/>
                <a:ext cx="517420" cy="41269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r>
                  <a:rPr lang="en-AU" dirty="0"/>
                  <a:t>HH</a:t>
                </a:r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7594655" y="2247820"/>
                <a:ext cx="466591" cy="41269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r>
                  <a:rPr lang="en-AU" dirty="0"/>
                  <a:t>LH</a:t>
                </a:r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7641145" y="2973521"/>
                <a:ext cx="415759" cy="41269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r>
                  <a:rPr lang="en-AU" dirty="0"/>
                  <a:t>LL</a:t>
                </a:r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6865765" y="2973521"/>
                <a:ext cx="466591" cy="41269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r>
                  <a:rPr lang="en-AU" dirty="0"/>
                  <a:t>HL</a:t>
                </a:r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6745178" y="1692785"/>
                <a:ext cx="3224484" cy="412695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r>
                  <a:rPr lang="en-AU" b="1" dirty="0"/>
                  <a:t>High      Low         High      Low</a:t>
                </a:r>
              </a:p>
            </p:txBody>
          </p:sp>
          <p:sp>
            <p:nvSpPr>
              <p:cNvPr id="34" name="Rectangle 33"/>
              <p:cNvSpPr/>
              <p:nvPr/>
            </p:nvSpPr>
            <p:spPr>
              <a:xfrm rot="16200000">
                <a:off x="4765258" y="3522604"/>
                <a:ext cx="3531620" cy="40384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r>
                  <a:rPr lang="en-AU" b="1" dirty="0"/>
                  <a:t> Low      High            Low      High</a:t>
                </a:r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8517688" y="2787819"/>
                <a:ext cx="720000" cy="720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8517688" y="2067819"/>
                <a:ext cx="720000" cy="720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9237688" y="2787819"/>
                <a:ext cx="720000" cy="720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9237688" y="2067819"/>
                <a:ext cx="720000" cy="720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8641087" y="2247819"/>
                <a:ext cx="517420" cy="41269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r>
                  <a:rPr lang="en-AU" dirty="0"/>
                  <a:t>HH</a:t>
                </a:r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9394656" y="2247819"/>
                <a:ext cx="466591" cy="41269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r>
                  <a:rPr lang="en-AU" dirty="0"/>
                  <a:t>LH</a:t>
                </a:r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9441143" y="2973522"/>
                <a:ext cx="415759" cy="41269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r>
                  <a:rPr lang="en-AU" dirty="0"/>
                  <a:t>LL</a:t>
                </a:r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8665768" y="2973522"/>
                <a:ext cx="466591" cy="41269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r>
                  <a:rPr lang="en-AU" dirty="0"/>
                  <a:t>HL</a:t>
                </a:r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8840503" y="1329495"/>
                <a:ext cx="934513" cy="41269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AU" b="1" dirty="0"/>
                  <a:t>Absent</a:t>
                </a:r>
              </a:p>
            </p:txBody>
          </p:sp>
          <p:sp>
            <p:nvSpPr>
              <p:cNvPr id="44" name="Rectangle 43"/>
              <p:cNvSpPr/>
              <p:nvPr/>
            </p:nvSpPr>
            <p:spPr>
              <a:xfrm rot="16200000">
                <a:off x="5649830" y="2532045"/>
                <a:ext cx="1017909" cy="4038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AU" b="1" dirty="0"/>
                  <a:t>Present</a:t>
                </a:r>
              </a:p>
            </p:txBody>
          </p:sp>
          <p:sp>
            <p:nvSpPr>
              <p:cNvPr id="45" name="Rectangle 44"/>
              <p:cNvSpPr/>
              <p:nvPr/>
            </p:nvSpPr>
            <p:spPr>
              <a:xfrm rot="16200000">
                <a:off x="5682692" y="4362194"/>
                <a:ext cx="955002" cy="4038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AU" b="1" dirty="0"/>
                  <a:t>Absent</a:t>
                </a:r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6940227" y="1329495"/>
                <a:ext cx="996070" cy="41269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AU" b="1" dirty="0"/>
                  <a:t>Present</a:t>
                </a:r>
              </a:p>
            </p:txBody>
          </p:sp>
          <p:sp>
            <p:nvSpPr>
              <p:cNvPr id="47" name="Rectangle 46"/>
              <p:cNvSpPr/>
              <p:nvPr/>
            </p:nvSpPr>
            <p:spPr>
              <a:xfrm rot="16200000">
                <a:off x="5124342" y="3451860"/>
                <a:ext cx="1072719" cy="4038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AU" b="1" dirty="0"/>
                  <a:t>Factor B</a:t>
                </a:r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7852875" y="849158"/>
                <a:ext cx="1060221" cy="41269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AU" b="1" dirty="0"/>
                  <a:t>Factor A</a:t>
                </a:r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7218724" y="2596915"/>
                <a:ext cx="496387" cy="41269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r>
                  <a:rPr lang="en-AU" b="1" dirty="0"/>
                  <a:t>AB</a:t>
                </a:r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9026835" y="2607819"/>
                <a:ext cx="499892" cy="41269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r>
                  <a:rPr lang="en-AU" b="1" dirty="0">
                    <a:ea typeface="Cambria Math" panose="02040503050406030204" pitchFamily="18" charset="0"/>
                  </a:rPr>
                  <a:t>∅</a:t>
                </a:r>
                <a:r>
                  <a:rPr lang="en-AU" b="1" dirty="0"/>
                  <a:t>B</a:t>
                </a:r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7208676" y="4411898"/>
                <a:ext cx="510409" cy="41269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r>
                  <a:rPr lang="en-AU" b="1" dirty="0">
                    <a:ea typeface="Cambria Math" panose="02040503050406030204" pitchFamily="18" charset="0"/>
                  </a:rPr>
                  <a:t>A∅</a:t>
                </a:r>
                <a:endParaRPr lang="en-AU" b="1" dirty="0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9017284" y="4423437"/>
                <a:ext cx="513914" cy="41269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r>
                  <a:rPr lang="en-AU" b="1" dirty="0">
                    <a:ea typeface="Cambria Math" panose="02040503050406030204" pitchFamily="18" charset="0"/>
                  </a:rPr>
                  <a:t>∅∅</a:t>
                </a:r>
                <a:endParaRPr lang="en-AU" b="1" dirty="0"/>
              </a:p>
            </p:txBody>
          </p:sp>
          <p:cxnSp>
            <p:nvCxnSpPr>
              <p:cNvPr id="53" name="Straight Connector 52"/>
              <p:cNvCxnSpPr/>
              <p:nvPr/>
            </p:nvCxnSpPr>
            <p:spPr>
              <a:xfrm flipH="1">
                <a:off x="8337834" y="1707819"/>
                <a:ext cx="0" cy="396000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>
              <a:xfrm rot="5400000" flipH="1">
                <a:off x="8337688" y="1707819"/>
                <a:ext cx="0" cy="396000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55" name="Straight Arrow Connector 54"/>
          <p:cNvCxnSpPr/>
          <p:nvPr/>
        </p:nvCxnSpPr>
        <p:spPr>
          <a:xfrm>
            <a:off x="6826989" y="2732519"/>
            <a:ext cx="252000" cy="0"/>
          </a:xfrm>
          <a:prstGeom prst="straightConnector1">
            <a:avLst/>
          </a:prstGeom>
          <a:ln w="3492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>
            <a:off x="5210552" y="2735019"/>
            <a:ext cx="252000" cy="0"/>
          </a:xfrm>
          <a:prstGeom prst="straightConnector1">
            <a:avLst/>
          </a:prstGeom>
          <a:ln w="3492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 rot="5400000">
            <a:off x="4348211" y="3471636"/>
            <a:ext cx="252000" cy="0"/>
          </a:xfrm>
          <a:prstGeom prst="straightConnector1">
            <a:avLst/>
          </a:prstGeom>
          <a:ln w="3492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8612632" y="2329321"/>
            <a:ext cx="2371162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Distance from </a:t>
            </a:r>
          </a:p>
          <a:p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criterion</a:t>
            </a:r>
          </a:p>
          <a:p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-High (H)</a:t>
            </a:r>
          </a:p>
          <a:p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-Low (L)</a:t>
            </a:r>
          </a:p>
          <a:p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Combinations</a:t>
            </a:r>
          </a:p>
          <a:p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HH, HL, LH, LL</a:t>
            </a:r>
          </a:p>
        </p:txBody>
      </p:sp>
      <p:cxnSp>
        <p:nvCxnSpPr>
          <p:cNvPr id="59" name="Straight Arrow Connector 58"/>
          <p:cNvCxnSpPr/>
          <p:nvPr/>
        </p:nvCxnSpPr>
        <p:spPr>
          <a:xfrm rot="5400000">
            <a:off x="4346816" y="5227983"/>
            <a:ext cx="252000" cy="0"/>
          </a:xfrm>
          <a:prstGeom prst="straightConnector1">
            <a:avLst/>
          </a:prstGeom>
          <a:ln w="3492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8596858" y="1698371"/>
            <a:ext cx="1755609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Salience</a:t>
            </a:r>
            <a:endParaRPr lang="en-AU" sz="35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931661" y="1762899"/>
            <a:ext cx="2781531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Measure:</a:t>
            </a:r>
          </a:p>
          <a:p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Survivor Interaction</a:t>
            </a:r>
            <a:b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Contrast (SIC)</a:t>
            </a: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3496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Methodology – Double Factorial Design</a:t>
            </a:r>
            <a:endParaRPr lang="en-AU" b="1" dirty="0">
              <a:solidFill>
                <a:schemeClr val="bg1"/>
              </a:solidFill>
            </a:endParaRPr>
          </a:p>
        </p:txBody>
      </p:sp>
      <p:grpSp>
        <p:nvGrpSpPr>
          <p:cNvPr id="64" name="Group 63"/>
          <p:cNvGrpSpPr/>
          <p:nvPr/>
        </p:nvGrpSpPr>
        <p:grpSpPr>
          <a:xfrm>
            <a:off x="838200" y="1634871"/>
            <a:ext cx="10515600" cy="5040000"/>
            <a:chOff x="322763" y="1141680"/>
            <a:chExt cx="11498124" cy="5631740"/>
          </a:xfrm>
        </p:grpSpPr>
        <p:sp>
          <p:nvSpPr>
            <p:cNvPr id="65" name="Rectangle 64"/>
            <p:cNvSpPr/>
            <p:nvPr/>
          </p:nvSpPr>
          <p:spPr>
            <a:xfrm>
              <a:off x="322763" y="1141680"/>
              <a:ext cx="11498124" cy="56317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grpSp>
          <p:nvGrpSpPr>
            <p:cNvPr id="66" name="Group 65"/>
            <p:cNvGrpSpPr/>
            <p:nvPr/>
          </p:nvGrpSpPr>
          <p:grpSpPr>
            <a:xfrm>
              <a:off x="3219162" y="1298889"/>
              <a:ext cx="5218906" cy="5178661"/>
              <a:chOff x="5458782" y="849158"/>
              <a:chExt cx="5218906" cy="5178661"/>
            </a:xfrm>
          </p:grpSpPr>
          <p:sp>
            <p:nvSpPr>
              <p:cNvPr id="67" name="Rectangle 66"/>
              <p:cNvSpPr>
                <a:spLocks noChangeAspect="1"/>
              </p:cNvSpPr>
              <p:nvPr/>
            </p:nvSpPr>
            <p:spPr>
              <a:xfrm>
                <a:off x="5997688" y="1347819"/>
                <a:ext cx="4680000" cy="4680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68" name="Rectangle 67"/>
              <p:cNvSpPr>
                <a:spLocks noChangeAspect="1"/>
              </p:cNvSpPr>
              <p:nvPr/>
            </p:nvSpPr>
            <p:spPr>
              <a:xfrm>
                <a:off x="6357688" y="1707819"/>
                <a:ext cx="3960000" cy="3960000"/>
              </a:xfrm>
              <a:prstGeom prst="rect">
                <a:avLst/>
              </a:prstGeom>
              <a:solidFill>
                <a:srgbClr val="EEEEEE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8517688" y="4587819"/>
                <a:ext cx="720000" cy="720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8517688" y="3867819"/>
                <a:ext cx="720000" cy="720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9237688" y="4587819"/>
                <a:ext cx="720000" cy="720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9237688" y="3867819"/>
                <a:ext cx="720000" cy="720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8641087" y="4047820"/>
                <a:ext cx="517420" cy="41269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r>
                  <a:rPr lang="en-AU" dirty="0"/>
                  <a:t>HH</a:t>
                </a:r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9394656" y="4047820"/>
                <a:ext cx="466591" cy="41269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r>
                  <a:rPr lang="en-AU" dirty="0"/>
                  <a:t>LH</a:t>
                </a:r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9441145" y="4773520"/>
                <a:ext cx="415759" cy="41269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r>
                  <a:rPr lang="en-AU" dirty="0"/>
                  <a:t>LL</a:t>
                </a:r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8665765" y="4773520"/>
                <a:ext cx="466591" cy="41269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r>
                  <a:rPr lang="en-AU" dirty="0"/>
                  <a:t>HL</a:t>
                </a:r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6717688" y="4587819"/>
                <a:ext cx="720000" cy="720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6717688" y="3867819"/>
                <a:ext cx="720000" cy="720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7437688" y="4587819"/>
                <a:ext cx="720000" cy="720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7437688" y="3867819"/>
                <a:ext cx="720000" cy="720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6841083" y="4047820"/>
                <a:ext cx="517420" cy="41269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r>
                  <a:rPr lang="en-AU" dirty="0"/>
                  <a:t>HH</a:t>
                </a:r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7594655" y="4047820"/>
                <a:ext cx="466591" cy="41269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r>
                  <a:rPr lang="en-AU" dirty="0"/>
                  <a:t>LH</a:t>
                </a:r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7641145" y="4773520"/>
                <a:ext cx="415759" cy="41269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r>
                  <a:rPr lang="en-AU" dirty="0"/>
                  <a:t>LL</a:t>
                </a:r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6865765" y="4773520"/>
                <a:ext cx="466591" cy="41269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r>
                  <a:rPr lang="en-AU" dirty="0"/>
                  <a:t>HL</a:t>
                </a:r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6717688" y="2787819"/>
                <a:ext cx="720000" cy="720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6717688" y="2067819"/>
                <a:ext cx="720000" cy="720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7437688" y="2787819"/>
                <a:ext cx="720000" cy="720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7437688" y="2067819"/>
                <a:ext cx="720000" cy="720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6841083" y="2247820"/>
                <a:ext cx="517420" cy="41269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r>
                  <a:rPr lang="en-AU" dirty="0"/>
                  <a:t>HH</a:t>
                </a:r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7594655" y="2247820"/>
                <a:ext cx="466591" cy="41269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r>
                  <a:rPr lang="en-AU" dirty="0"/>
                  <a:t>LH</a:t>
                </a:r>
              </a:p>
            </p:txBody>
          </p:sp>
          <p:sp>
            <p:nvSpPr>
              <p:cNvPr id="91" name="Rectangle 90"/>
              <p:cNvSpPr/>
              <p:nvPr/>
            </p:nvSpPr>
            <p:spPr>
              <a:xfrm>
                <a:off x="7641145" y="2973521"/>
                <a:ext cx="415759" cy="41269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r>
                  <a:rPr lang="en-AU" dirty="0"/>
                  <a:t>LL</a:t>
                </a:r>
              </a:p>
            </p:txBody>
          </p:sp>
          <p:sp>
            <p:nvSpPr>
              <p:cNvPr id="92" name="Rectangle 91"/>
              <p:cNvSpPr/>
              <p:nvPr/>
            </p:nvSpPr>
            <p:spPr>
              <a:xfrm>
                <a:off x="6865765" y="2973521"/>
                <a:ext cx="466591" cy="41269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r>
                  <a:rPr lang="en-AU" dirty="0"/>
                  <a:t>HL</a:t>
                </a:r>
              </a:p>
            </p:txBody>
          </p:sp>
          <p:sp>
            <p:nvSpPr>
              <p:cNvPr id="93" name="Rectangle 92"/>
              <p:cNvSpPr/>
              <p:nvPr/>
            </p:nvSpPr>
            <p:spPr>
              <a:xfrm>
                <a:off x="6745178" y="1692785"/>
                <a:ext cx="3224484" cy="412695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r>
                  <a:rPr lang="en-AU" b="1" dirty="0"/>
                  <a:t>High      Low         High      Low</a:t>
                </a:r>
              </a:p>
            </p:txBody>
          </p:sp>
          <p:sp>
            <p:nvSpPr>
              <p:cNvPr id="94" name="Rectangle 93"/>
              <p:cNvSpPr/>
              <p:nvPr/>
            </p:nvSpPr>
            <p:spPr>
              <a:xfrm rot="16200000">
                <a:off x="4765258" y="3522604"/>
                <a:ext cx="3531620" cy="40384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r>
                  <a:rPr lang="en-AU" b="1" dirty="0"/>
                  <a:t> Low      High            Low      High</a:t>
                </a:r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8517688" y="2787819"/>
                <a:ext cx="720000" cy="720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96" name="Rectangle 95"/>
              <p:cNvSpPr/>
              <p:nvPr/>
            </p:nvSpPr>
            <p:spPr>
              <a:xfrm>
                <a:off x="8517688" y="2067819"/>
                <a:ext cx="720000" cy="720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9237688" y="2787819"/>
                <a:ext cx="720000" cy="720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9237688" y="2067819"/>
                <a:ext cx="720000" cy="720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8641087" y="2247819"/>
                <a:ext cx="517420" cy="41269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r>
                  <a:rPr lang="en-AU" dirty="0"/>
                  <a:t>HH</a:t>
                </a:r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9394656" y="2247819"/>
                <a:ext cx="466591" cy="41269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r>
                  <a:rPr lang="en-AU" dirty="0"/>
                  <a:t>LH</a:t>
                </a:r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9441143" y="2973522"/>
                <a:ext cx="415759" cy="41269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r>
                  <a:rPr lang="en-AU" dirty="0"/>
                  <a:t>LL</a:t>
                </a:r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8665768" y="2973522"/>
                <a:ext cx="466591" cy="41269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r>
                  <a:rPr lang="en-AU" dirty="0"/>
                  <a:t>HL</a:t>
                </a:r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8840503" y="1329495"/>
                <a:ext cx="934513" cy="41269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AU" b="1" dirty="0"/>
                  <a:t>Absent</a:t>
                </a:r>
              </a:p>
            </p:txBody>
          </p:sp>
          <p:sp>
            <p:nvSpPr>
              <p:cNvPr id="104" name="Rectangle 103"/>
              <p:cNvSpPr/>
              <p:nvPr/>
            </p:nvSpPr>
            <p:spPr>
              <a:xfrm rot="16200000">
                <a:off x="5649830" y="2532045"/>
                <a:ext cx="1017909" cy="4038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AU" b="1" dirty="0"/>
                  <a:t>Present</a:t>
                </a:r>
              </a:p>
            </p:txBody>
          </p:sp>
          <p:sp>
            <p:nvSpPr>
              <p:cNvPr id="105" name="Rectangle 104"/>
              <p:cNvSpPr/>
              <p:nvPr/>
            </p:nvSpPr>
            <p:spPr>
              <a:xfrm rot="16200000">
                <a:off x="5682692" y="4362194"/>
                <a:ext cx="955002" cy="4038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AU" b="1" dirty="0"/>
                  <a:t>Absent</a:t>
                </a:r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6940227" y="1329495"/>
                <a:ext cx="996070" cy="41269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AU" b="1" dirty="0"/>
                  <a:t>Present</a:t>
                </a:r>
              </a:p>
            </p:txBody>
          </p:sp>
          <p:sp>
            <p:nvSpPr>
              <p:cNvPr id="107" name="Rectangle 106"/>
              <p:cNvSpPr/>
              <p:nvPr/>
            </p:nvSpPr>
            <p:spPr>
              <a:xfrm rot="16200000">
                <a:off x="5124342" y="3451860"/>
                <a:ext cx="1072719" cy="4038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AU" b="1" dirty="0"/>
                  <a:t>Factor B</a:t>
                </a:r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7852875" y="849158"/>
                <a:ext cx="1060221" cy="41269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AU" b="1" dirty="0"/>
                  <a:t>Factor A</a:t>
                </a:r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7218724" y="2596915"/>
                <a:ext cx="496387" cy="41269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r>
                  <a:rPr lang="en-AU" b="1" dirty="0"/>
                  <a:t>AB</a:t>
                </a:r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9026835" y="2607819"/>
                <a:ext cx="499892" cy="41269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r>
                  <a:rPr lang="en-AU" b="1" dirty="0">
                    <a:ea typeface="Cambria Math" panose="02040503050406030204" pitchFamily="18" charset="0"/>
                  </a:rPr>
                  <a:t>∅</a:t>
                </a:r>
                <a:r>
                  <a:rPr lang="en-AU" b="1" dirty="0"/>
                  <a:t>B</a:t>
                </a:r>
              </a:p>
            </p:txBody>
          </p:sp>
          <p:sp>
            <p:nvSpPr>
              <p:cNvPr id="111" name="Rectangle 110"/>
              <p:cNvSpPr/>
              <p:nvPr/>
            </p:nvSpPr>
            <p:spPr>
              <a:xfrm>
                <a:off x="7208676" y="4411898"/>
                <a:ext cx="510409" cy="41269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r>
                  <a:rPr lang="en-AU" b="1" dirty="0">
                    <a:ea typeface="Cambria Math" panose="02040503050406030204" pitchFamily="18" charset="0"/>
                  </a:rPr>
                  <a:t>A∅</a:t>
                </a:r>
                <a:endParaRPr lang="en-AU" b="1" dirty="0"/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9017284" y="4423437"/>
                <a:ext cx="513914" cy="41269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r>
                  <a:rPr lang="en-AU" b="1" dirty="0">
                    <a:ea typeface="Cambria Math" panose="02040503050406030204" pitchFamily="18" charset="0"/>
                  </a:rPr>
                  <a:t>∅∅</a:t>
                </a:r>
                <a:endParaRPr lang="en-AU" b="1" dirty="0"/>
              </a:p>
            </p:txBody>
          </p:sp>
          <p:cxnSp>
            <p:nvCxnSpPr>
              <p:cNvPr id="113" name="Straight Connector 112"/>
              <p:cNvCxnSpPr/>
              <p:nvPr/>
            </p:nvCxnSpPr>
            <p:spPr>
              <a:xfrm flipH="1">
                <a:off x="8337834" y="1707819"/>
                <a:ext cx="0" cy="396000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/>
              <p:cNvCxnSpPr/>
              <p:nvPr/>
            </p:nvCxnSpPr>
            <p:spPr>
              <a:xfrm rot="5400000" flipH="1">
                <a:off x="8337688" y="1707819"/>
                <a:ext cx="0" cy="396000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15" name="Straight Arrow Connector 114"/>
          <p:cNvCxnSpPr/>
          <p:nvPr/>
        </p:nvCxnSpPr>
        <p:spPr>
          <a:xfrm>
            <a:off x="6826989" y="2732519"/>
            <a:ext cx="252000" cy="0"/>
          </a:xfrm>
          <a:prstGeom prst="straightConnector1">
            <a:avLst/>
          </a:prstGeom>
          <a:ln w="3492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/>
          <p:cNvCxnSpPr/>
          <p:nvPr/>
        </p:nvCxnSpPr>
        <p:spPr>
          <a:xfrm>
            <a:off x="5210552" y="2735019"/>
            <a:ext cx="252000" cy="0"/>
          </a:xfrm>
          <a:prstGeom prst="straightConnector1">
            <a:avLst/>
          </a:prstGeom>
          <a:ln w="3492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/>
          <p:nvPr/>
        </p:nvCxnSpPr>
        <p:spPr>
          <a:xfrm rot="5400000">
            <a:off x="4348211" y="3471636"/>
            <a:ext cx="252000" cy="0"/>
          </a:xfrm>
          <a:prstGeom prst="straightConnector1">
            <a:avLst/>
          </a:prstGeom>
          <a:ln w="3492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Box 117"/>
          <p:cNvSpPr txBox="1"/>
          <p:nvPr/>
        </p:nvSpPr>
        <p:spPr>
          <a:xfrm>
            <a:off x="8612632" y="2329321"/>
            <a:ext cx="2371162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Distance from </a:t>
            </a:r>
          </a:p>
          <a:p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criterion</a:t>
            </a:r>
          </a:p>
          <a:p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-High (H)</a:t>
            </a:r>
          </a:p>
          <a:p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-Low (L)</a:t>
            </a:r>
          </a:p>
          <a:p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Combinations</a:t>
            </a:r>
          </a:p>
          <a:p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HH, HL, LH, LL</a:t>
            </a:r>
          </a:p>
        </p:txBody>
      </p:sp>
      <p:cxnSp>
        <p:nvCxnSpPr>
          <p:cNvPr id="119" name="Straight Arrow Connector 118"/>
          <p:cNvCxnSpPr/>
          <p:nvPr/>
        </p:nvCxnSpPr>
        <p:spPr>
          <a:xfrm rot="5400000">
            <a:off x="4346816" y="5227983"/>
            <a:ext cx="252000" cy="0"/>
          </a:xfrm>
          <a:prstGeom prst="straightConnector1">
            <a:avLst/>
          </a:prstGeom>
          <a:ln w="3492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TextBox 119"/>
          <p:cNvSpPr txBox="1"/>
          <p:nvPr/>
        </p:nvSpPr>
        <p:spPr>
          <a:xfrm>
            <a:off x="8596858" y="1698371"/>
            <a:ext cx="1755609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Salience</a:t>
            </a:r>
            <a:endParaRPr lang="en-AU" sz="35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1" name="TextBox 120"/>
          <p:cNvSpPr txBox="1"/>
          <p:nvPr/>
        </p:nvSpPr>
        <p:spPr>
          <a:xfrm>
            <a:off x="1060902" y="2329319"/>
            <a:ext cx="2343847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Target Presence</a:t>
            </a:r>
          </a:p>
          <a:p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A-Target Left </a:t>
            </a:r>
          </a:p>
          <a:p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B-Target Right</a:t>
            </a:r>
          </a:p>
          <a:p>
            <a:r>
              <a:rPr lang="en-AU" sz="2500" dirty="0"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∅-Distractor</a:t>
            </a:r>
          </a:p>
          <a:p>
            <a:endParaRPr lang="en-US" sz="2500" dirty="0">
              <a:latin typeface="Times New Roman" panose="02020603050405020304" pitchFamily="18" charset="0"/>
              <a:ea typeface="Cambria Math" panose="02040503050406030204" pitchFamily="18" charset="0"/>
              <a:cs typeface="Times New Roman" panose="02020603050405020304" pitchFamily="18" charset="0"/>
            </a:endParaRPr>
          </a:p>
          <a:p>
            <a:r>
              <a:rPr lang="en-US" sz="2500" dirty="0"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Combinations</a:t>
            </a:r>
          </a:p>
          <a:p>
            <a:r>
              <a:rPr lang="en-US" sz="2500" dirty="0"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AB, A</a:t>
            </a:r>
            <a:r>
              <a:rPr lang="en-AU" sz="2500" dirty="0"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∅</a:t>
            </a:r>
            <a:r>
              <a:rPr lang="en-US" sz="2500" dirty="0"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-AU" sz="2500" dirty="0"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∅</a:t>
            </a:r>
            <a:r>
              <a:rPr lang="en-US" sz="2500" dirty="0"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B, </a:t>
            </a:r>
            <a:r>
              <a:rPr lang="en-AU" sz="2500" dirty="0"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∅∅</a:t>
            </a: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2" name="TextBox 121"/>
          <p:cNvSpPr txBox="1"/>
          <p:nvPr/>
        </p:nvSpPr>
        <p:spPr>
          <a:xfrm>
            <a:off x="1062506" y="1729633"/>
            <a:ext cx="1183337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Load</a:t>
            </a:r>
            <a:endParaRPr lang="en-AU" sz="3500" b="1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3" name="Straight Arrow Connector 62"/>
          <p:cNvCxnSpPr/>
          <p:nvPr/>
        </p:nvCxnSpPr>
        <p:spPr>
          <a:xfrm>
            <a:off x="5849104" y="2379727"/>
            <a:ext cx="681559" cy="0"/>
          </a:xfrm>
          <a:prstGeom prst="straightConnector1">
            <a:avLst/>
          </a:prstGeom>
          <a:ln w="53975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/>
          <p:cNvCxnSpPr/>
          <p:nvPr/>
        </p:nvCxnSpPr>
        <p:spPr>
          <a:xfrm rot="5400000">
            <a:off x="3806102" y="4289067"/>
            <a:ext cx="681559" cy="0"/>
          </a:xfrm>
          <a:prstGeom prst="straightConnector1">
            <a:avLst/>
          </a:prstGeom>
          <a:ln w="53975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1321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Methodology – Double Factorial Design</a:t>
            </a:r>
            <a:endParaRPr lang="en-AU" b="1" dirty="0">
              <a:solidFill>
                <a:schemeClr val="bg1"/>
              </a:solidFill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838200" y="1634871"/>
            <a:ext cx="10515600" cy="504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pSp>
        <p:nvGrpSpPr>
          <p:cNvPr id="63" name="Group 62"/>
          <p:cNvGrpSpPr/>
          <p:nvPr/>
        </p:nvGrpSpPr>
        <p:grpSpPr>
          <a:xfrm>
            <a:off x="3210558" y="2014629"/>
            <a:ext cx="4459446" cy="4371359"/>
            <a:chOff x="5443972" y="897483"/>
            <a:chExt cx="5233716" cy="5130336"/>
          </a:xfrm>
        </p:grpSpPr>
        <p:sp>
          <p:nvSpPr>
            <p:cNvPr id="123" name="Rectangle 122"/>
            <p:cNvSpPr>
              <a:spLocks noChangeAspect="1"/>
            </p:cNvSpPr>
            <p:nvPr/>
          </p:nvSpPr>
          <p:spPr>
            <a:xfrm>
              <a:off x="5997688" y="1347819"/>
              <a:ext cx="4680000" cy="4680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24" name="Rectangle 123"/>
            <p:cNvSpPr>
              <a:spLocks noChangeAspect="1"/>
            </p:cNvSpPr>
            <p:nvPr/>
          </p:nvSpPr>
          <p:spPr>
            <a:xfrm>
              <a:off x="6357688" y="1707819"/>
              <a:ext cx="3960000" cy="3960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25" name="Rectangle 124"/>
            <p:cNvSpPr/>
            <p:nvPr/>
          </p:nvSpPr>
          <p:spPr>
            <a:xfrm>
              <a:off x="8517688" y="4587819"/>
              <a:ext cx="720000" cy="720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26" name="Rectangle 125"/>
            <p:cNvSpPr/>
            <p:nvPr/>
          </p:nvSpPr>
          <p:spPr>
            <a:xfrm>
              <a:off x="8517688" y="3867819"/>
              <a:ext cx="720000" cy="720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27" name="Rectangle 126"/>
            <p:cNvSpPr/>
            <p:nvPr/>
          </p:nvSpPr>
          <p:spPr>
            <a:xfrm>
              <a:off x="9237688" y="4587819"/>
              <a:ext cx="720000" cy="720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28" name="Rectangle 127"/>
            <p:cNvSpPr/>
            <p:nvPr/>
          </p:nvSpPr>
          <p:spPr>
            <a:xfrm>
              <a:off x="9237688" y="3867819"/>
              <a:ext cx="720000" cy="720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29" name="Rectangle 128"/>
            <p:cNvSpPr/>
            <p:nvPr/>
          </p:nvSpPr>
          <p:spPr>
            <a:xfrm>
              <a:off x="8616696" y="4047820"/>
              <a:ext cx="559129" cy="43345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r>
                <a:rPr lang="en-AU" dirty="0"/>
                <a:t>5,5</a:t>
              </a:r>
            </a:p>
          </p:txBody>
        </p:sp>
        <p:sp>
          <p:nvSpPr>
            <p:cNvPr id="130" name="Rectangle 129"/>
            <p:cNvSpPr/>
            <p:nvPr/>
          </p:nvSpPr>
          <p:spPr>
            <a:xfrm>
              <a:off x="9344389" y="4047820"/>
              <a:ext cx="559129" cy="43345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r>
                <a:rPr lang="en-AU" dirty="0"/>
                <a:t>4,5</a:t>
              </a:r>
            </a:p>
          </p:txBody>
        </p:sp>
        <p:sp>
          <p:nvSpPr>
            <p:cNvPr id="131" name="Rectangle 130"/>
            <p:cNvSpPr/>
            <p:nvPr/>
          </p:nvSpPr>
          <p:spPr>
            <a:xfrm>
              <a:off x="9364998" y="4773521"/>
              <a:ext cx="559129" cy="43345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r>
                <a:rPr lang="en-AU" dirty="0"/>
                <a:t>4,4</a:t>
              </a:r>
            </a:p>
          </p:txBody>
        </p:sp>
        <p:sp>
          <p:nvSpPr>
            <p:cNvPr id="132" name="Rectangle 131"/>
            <p:cNvSpPr/>
            <p:nvPr/>
          </p:nvSpPr>
          <p:spPr>
            <a:xfrm>
              <a:off x="8632747" y="4773521"/>
              <a:ext cx="559129" cy="43345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r>
                <a:rPr lang="en-AU" dirty="0"/>
                <a:t>5,4</a:t>
              </a:r>
            </a:p>
          </p:txBody>
        </p:sp>
        <p:sp>
          <p:nvSpPr>
            <p:cNvPr id="133" name="Rectangle 132"/>
            <p:cNvSpPr/>
            <p:nvPr/>
          </p:nvSpPr>
          <p:spPr>
            <a:xfrm>
              <a:off x="6717688" y="4587819"/>
              <a:ext cx="720000" cy="720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34" name="Rectangle 133"/>
            <p:cNvSpPr/>
            <p:nvPr/>
          </p:nvSpPr>
          <p:spPr>
            <a:xfrm>
              <a:off x="6717688" y="3867819"/>
              <a:ext cx="720000" cy="720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35" name="Rectangle 134"/>
            <p:cNvSpPr/>
            <p:nvPr/>
          </p:nvSpPr>
          <p:spPr>
            <a:xfrm>
              <a:off x="7437688" y="4587819"/>
              <a:ext cx="720000" cy="720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36" name="Rectangle 135"/>
            <p:cNvSpPr/>
            <p:nvPr/>
          </p:nvSpPr>
          <p:spPr>
            <a:xfrm>
              <a:off x="7437688" y="3867819"/>
              <a:ext cx="720000" cy="720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37" name="Rectangle 136"/>
            <p:cNvSpPr/>
            <p:nvPr/>
          </p:nvSpPr>
          <p:spPr>
            <a:xfrm>
              <a:off x="6816699" y="4047820"/>
              <a:ext cx="559129" cy="43345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r>
                <a:rPr lang="en-AU" dirty="0"/>
                <a:t>1,5</a:t>
              </a:r>
            </a:p>
          </p:txBody>
        </p:sp>
        <p:sp>
          <p:nvSpPr>
            <p:cNvPr id="138" name="Rectangle 137"/>
            <p:cNvSpPr/>
            <p:nvPr/>
          </p:nvSpPr>
          <p:spPr>
            <a:xfrm>
              <a:off x="7570267" y="4047820"/>
              <a:ext cx="559129" cy="43345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r>
                <a:rPr lang="en-AU" dirty="0"/>
                <a:t>2,5</a:t>
              </a:r>
            </a:p>
          </p:txBody>
        </p:sp>
        <p:sp>
          <p:nvSpPr>
            <p:cNvPr id="139" name="Rectangle 138"/>
            <p:cNvSpPr/>
            <p:nvPr/>
          </p:nvSpPr>
          <p:spPr>
            <a:xfrm>
              <a:off x="7543022" y="4773521"/>
              <a:ext cx="559129" cy="43345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r>
                <a:rPr lang="en-AU" dirty="0"/>
                <a:t>2,4</a:t>
              </a:r>
            </a:p>
          </p:txBody>
        </p:sp>
        <p:sp>
          <p:nvSpPr>
            <p:cNvPr id="140" name="Rectangle 139"/>
            <p:cNvSpPr/>
            <p:nvPr/>
          </p:nvSpPr>
          <p:spPr>
            <a:xfrm>
              <a:off x="6824125" y="4773521"/>
              <a:ext cx="559129" cy="43345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r>
                <a:rPr lang="en-AU" dirty="0"/>
                <a:t>1,4</a:t>
              </a:r>
            </a:p>
          </p:txBody>
        </p:sp>
        <p:sp>
          <p:nvSpPr>
            <p:cNvPr id="141" name="Rectangle 140"/>
            <p:cNvSpPr/>
            <p:nvPr/>
          </p:nvSpPr>
          <p:spPr>
            <a:xfrm>
              <a:off x="6717688" y="2787819"/>
              <a:ext cx="720000" cy="720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42" name="Rectangle 141"/>
            <p:cNvSpPr/>
            <p:nvPr/>
          </p:nvSpPr>
          <p:spPr>
            <a:xfrm>
              <a:off x="6717688" y="2067819"/>
              <a:ext cx="720000" cy="720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43" name="Rectangle 142"/>
            <p:cNvSpPr/>
            <p:nvPr/>
          </p:nvSpPr>
          <p:spPr>
            <a:xfrm>
              <a:off x="7437688" y="2787819"/>
              <a:ext cx="720000" cy="720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44" name="Rectangle 143"/>
            <p:cNvSpPr/>
            <p:nvPr/>
          </p:nvSpPr>
          <p:spPr>
            <a:xfrm>
              <a:off x="7437688" y="2067819"/>
              <a:ext cx="720000" cy="720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45" name="Rectangle 144"/>
            <p:cNvSpPr/>
            <p:nvPr/>
          </p:nvSpPr>
          <p:spPr>
            <a:xfrm>
              <a:off x="6816699" y="2247818"/>
              <a:ext cx="559129" cy="43345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r>
                <a:rPr lang="en-AU" dirty="0"/>
                <a:t>1,1</a:t>
              </a:r>
            </a:p>
          </p:txBody>
        </p:sp>
        <p:sp>
          <p:nvSpPr>
            <p:cNvPr id="146" name="Rectangle 145"/>
            <p:cNvSpPr/>
            <p:nvPr/>
          </p:nvSpPr>
          <p:spPr>
            <a:xfrm>
              <a:off x="7544389" y="2247818"/>
              <a:ext cx="559129" cy="43345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r>
                <a:rPr lang="en-AU" dirty="0"/>
                <a:t>1,2</a:t>
              </a:r>
            </a:p>
          </p:txBody>
        </p:sp>
        <p:sp>
          <p:nvSpPr>
            <p:cNvPr id="147" name="Rectangle 146"/>
            <p:cNvSpPr/>
            <p:nvPr/>
          </p:nvSpPr>
          <p:spPr>
            <a:xfrm>
              <a:off x="7547745" y="2973519"/>
              <a:ext cx="559129" cy="43345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r>
                <a:rPr lang="en-AU" dirty="0"/>
                <a:t>2,2</a:t>
              </a:r>
            </a:p>
          </p:txBody>
        </p:sp>
        <p:sp>
          <p:nvSpPr>
            <p:cNvPr id="148" name="Rectangle 147"/>
            <p:cNvSpPr/>
            <p:nvPr/>
          </p:nvSpPr>
          <p:spPr>
            <a:xfrm>
              <a:off x="6824125" y="2973519"/>
              <a:ext cx="559129" cy="43345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r>
                <a:rPr lang="en-AU" dirty="0"/>
                <a:t>2,1</a:t>
              </a:r>
            </a:p>
          </p:txBody>
        </p:sp>
        <p:sp>
          <p:nvSpPr>
            <p:cNvPr id="149" name="Rectangle 148"/>
            <p:cNvSpPr/>
            <p:nvPr/>
          </p:nvSpPr>
          <p:spPr>
            <a:xfrm>
              <a:off x="6717689" y="1692785"/>
              <a:ext cx="3293040" cy="4334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AU" b="1" dirty="0"/>
                <a:t>High    Low          High    Low</a:t>
              </a:r>
            </a:p>
          </p:txBody>
        </p:sp>
        <p:sp>
          <p:nvSpPr>
            <p:cNvPr id="150" name="Rectangle 149"/>
            <p:cNvSpPr/>
            <p:nvPr/>
          </p:nvSpPr>
          <p:spPr>
            <a:xfrm rot="16200000">
              <a:off x="4893724" y="3455020"/>
              <a:ext cx="3274708" cy="43345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en-AU" b="1" dirty="0"/>
                <a:t>Low    High          Low    High</a:t>
              </a:r>
            </a:p>
          </p:txBody>
        </p:sp>
        <p:sp>
          <p:nvSpPr>
            <p:cNvPr id="151" name="Rectangle 150"/>
            <p:cNvSpPr/>
            <p:nvPr/>
          </p:nvSpPr>
          <p:spPr>
            <a:xfrm>
              <a:off x="8517688" y="2787819"/>
              <a:ext cx="720000" cy="720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52" name="Rectangle 151"/>
            <p:cNvSpPr/>
            <p:nvPr/>
          </p:nvSpPr>
          <p:spPr>
            <a:xfrm>
              <a:off x="8517688" y="2067819"/>
              <a:ext cx="720000" cy="720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53" name="Rectangle 152"/>
            <p:cNvSpPr/>
            <p:nvPr/>
          </p:nvSpPr>
          <p:spPr>
            <a:xfrm>
              <a:off x="9237688" y="2787819"/>
              <a:ext cx="720000" cy="720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54" name="Rectangle 153"/>
            <p:cNvSpPr/>
            <p:nvPr/>
          </p:nvSpPr>
          <p:spPr>
            <a:xfrm>
              <a:off x="9237688" y="2067819"/>
              <a:ext cx="720000" cy="720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55" name="Rectangle 154"/>
            <p:cNvSpPr/>
            <p:nvPr/>
          </p:nvSpPr>
          <p:spPr>
            <a:xfrm>
              <a:off x="8616696" y="2247818"/>
              <a:ext cx="559129" cy="43345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r>
                <a:rPr lang="en-AU" dirty="0"/>
                <a:t>5,1</a:t>
              </a:r>
            </a:p>
          </p:txBody>
        </p:sp>
        <p:sp>
          <p:nvSpPr>
            <p:cNvPr id="156" name="Rectangle 155"/>
            <p:cNvSpPr/>
            <p:nvPr/>
          </p:nvSpPr>
          <p:spPr>
            <a:xfrm>
              <a:off x="9370268" y="2247818"/>
              <a:ext cx="559129" cy="43345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r>
                <a:rPr lang="en-AU" dirty="0"/>
                <a:t>4,1</a:t>
              </a:r>
            </a:p>
          </p:txBody>
        </p:sp>
        <p:sp>
          <p:nvSpPr>
            <p:cNvPr id="157" name="Rectangle 156"/>
            <p:cNvSpPr/>
            <p:nvPr/>
          </p:nvSpPr>
          <p:spPr>
            <a:xfrm>
              <a:off x="9364998" y="2973519"/>
              <a:ext cx="559129" cy="43345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r>
                <a:rPr lang="en-AU" dirty="0"/>
                <a:t>4,2</a:t>
              </a:r>
            </a:p>
          </p:txBody>
        </p:sp>
        <p:sp>
          <p:nvSpPr>
            <p:cNvPr id="158" name="Rectangle 157"/>
            <p:cNvSpPr/>
            <p:nvPr/>
          </p:nvSpPr>
          <p:spPr>
            <a:xfrm>
              <a:off x="8615499" y="2973519"/>
              <a:ext cx="559129" cy="43345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r>
                <a:rPr lang="en-AU" dirty="0"/>
                <a:t>5,2</a:t>
              </a:r>
            </a:p>
          </p:txBody>
        </p:sp>
        <p:sp>
          <p:nvSpPr>
            <p:cNvPr id="159" name="Rectangle 158"/>
            <p:cNvSpPr/>
            <p:nvPr/>
          </p:nvSpPr>
          <p:spPr>
            <a:xfrm>
              <a:off x="8840502" y="1329494"/>
              <a:ext cx="1003048" cy="43345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AU" b="1" dirty="0"/>
                <a:t>Absent</a:t>
              </a:r>
            </a:p>
          </p:txBody>
        </p:sp>
        <p:sp>
          <p:nvSpPr>
            <p:cNvPr id="160" name="Rectangle 159"/>
            <p:cNvSpPr/>
            <p:nvPr/>
          </p:nvSpPr>
          <p:spPr>
            <a:xfrm rot="16200000">
              <a:off x="5624227" y="2517238"/>
              <a:ext cx="1069120" cy="43345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AU" b="1" dirty="0"/>
                <a:t>Present</a:t>
              </a:r>
            </a:p>
          </p:txBody>
        </p:sp>
        <p:sp>
          <p:nvSpPr>
            <p:cNvPr id="161" name="Rectangle 160"/>
            <p:cNvSpPr/>
            <p:nvPr/>
          </p:nvSpPr>
          <p:spPr>
            <a:xfrm rot="16200000">
              <a:off x="5658673" y="4347385"/>
              <a:ext cx="1003048" cy="43345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AU" b="1" dirty="0"/>
                <a:t>Absent</a:t>
              </a:r>
            </a:p>
          </p:txBody>
        </p:sp>
        <p:sp>
          <p:nvSpPr>
            <p:cNvPr id="162" name="Rectangle 161"/>
            <p:cNvSpPr/>
            <p:nvPr/>
          </p:nvSpPr>
          <p:spPr>
            <a:xfrm>
              <a:off x="6940227" y="1329494"/>
              <a:ext cx="1069119" cy="43345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AU" b="1" dirty="0"/>
                <a:t>Present</a:t>
              </a:r>
            </a:p>
          </p:txBody>
        </p:sp>
        <p:sp>
          <p:nvSpPr>
            <p:cNvPr id="163" name="Rectangle 162"/>
            <p:cNvSpPr/>
            <p:nvPr/>
          </p:nvSpPr>
          <p:spPr>
            <a:xfrm rot="16200000">
              <a:off x="5097357" y="3437054"/>
              <a:ext cx="1126687" cy="43345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AU" b="1" dirty="0"/>
                <a:t>Factor B</a:t>
              </a:r>
            </a:p>
          </p:txBody>
        </p:sp>
        <p:sp>
          <p:nvSpPr>
            <p:cNvPr id="164" name="Rectangle 163"/>
            <p:cNvSpPr/>
            <p:nvPr/>
          </p:nvSpPr>
          <p:spPr>
            <a:xfrm>
              <a:off x="7797688" y="897483"/>
              <a:ext cx="1137975" cy="43345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AU" b="1" dirty="0"/>
                <a:t>Factor A</a:t>
              </a:r>
            </a:p>
          </p:txBody>
        </p:sp>
        <p:sp>
          <p:nvSpPr>
            <p:cNvPr id="165" name="Rectangle 164"/>
            <p:cNvSpPr/>
            <p:nvPr/>
          </p:nvSpPr>
          <p:spPr>
            <a:xfrm>
              <a:off x="7218725" y="2596917"/>
              <a:ext cx="532790" cy="43345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r>
                <a:rPr lang="en-AU" b="1" dirty="0"/>
                <a:t>AB</a:t>
              </a:r>
            </a:p>
          </p:txBody>
        </p:sp>
        <p:sp>
          <p:nvSpPr>
            <p:cNvPr id="166" name="Rectangle 165"/>
            <p:cNvSpPr/>
            <p:nvPr/>
          </p:nvSpPr>
          <p:spPr>
            <a:xfrm>
              <a:off x="9004242" y="2607820"/>
              <a:ext cx="536553" cy="43345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r>
                <a:rPr lang="en-AU" b="1" dirty="0">
                  <a:ea typeface="Cambria Math" panose="02040503050406030204" pitchFamily="18" charset="0"/>
                </a:rPr>
                <a:t>∅</a:t>
              </a:r>
              <a:r>
                <a:rPr lang="en-AU" b="1" dirty="0"/>
                <a:t>B</a:t>
              </a:r>
            </a:p>
          </p:txBody>
        </p:sp>
        <p:sp>
          <p:nvSpPr>
            <p:cNvPr id="167" name="Rectangle 166"/>
            <p:cNvSpPr/>
            <p:nvPr/>
          </p:nvSpPr>
          <p:spPr>
            <a:xfrm>
              <a:off x="7208675" y="4411902"/>
              <a:ext cx="547841" cy="43345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r>
                <a:rPr lang="en-AU" b="1" dirty="0">
                  <a:ea typeface="Cambria Math" panose="02040503050406030204" pitchFamily="18" charset="0"/>
                </a:rPr>
                <a:t>A∅</a:t>
              </a:r>
              <a:endParaRPr lang="en-AU" b="1" dirty="0"/>
            </a:p>
          </p:txBody>
        </p:sp>
        <p:sp>
          <p:nvSpPr>
            <p:cNvPr id="168" name="Rectangle 167"/>
            <p:cNvSpPr/>
            <p:nvPr/>
          </p:nvSpPr>
          <p:spPr>
            <a:xfrm>
              <a:off x="9017282" y="4423438"/>
              <a:ext cx="551604" cy="43345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r>
                <a:rPr lang="en-AU" b="1" dirty="0">
                  <a:ea typeface="Cambria Math" panose="02040503050406030204" pitchFamily="18" charset="0"/>
                </a:rPr>
                <a:t>∅∅</a:t>
              </a:r>
              <a:endParaRPr lang="en-AU" b="1" dirty="0"/>
            </a:p>
          </p:txBody>
        </p:sp>
        <p:cxnSp>
          <p:nvCxnSpPr>
            <p:cNvPr id="169" name="Straight Connector 168"/>
            <p:cNvCxnSpPr/>
            <p:nvPr/>
          </p:nvCxnSpPr>
          <p:spPr>
            <a:xfrm flipH="1">
              <a:off x="8337834" y="1707817"/>
              <a:ext cx="0" cy="3958872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/>
            <p:cNvCxnSpPr/>
            <p:nvPr/>
          </p:nvCxnSpPr>
          <p:spPr>
            <a:xfrm rot="5400000" flipH="1">
              <a:off x="8337688" y="1707819"/>
              <a:ext cx="0" cy="396000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1" name="Rectangle 170"/>
          <p:cNvSpPr/>
          <p:nvPr/>
        </p:nvSpPr>
        <p:spPr>
          <a:xfrm>
            <a:off x="8471301" y="2398337"/>
            <a:ext cx="920227" cy="920227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pSp>
        <p:nvGrpSpPr>
          <p:cNvPr id="172" name="Group 171"/>
          <p:cNvGrpSpPr/>
          <p:nvPr/>
        </p:nvGrpSpPr>
        <p:grpSpPr>
          <a:xfrm>
            <a:off x="8471301" y="3423813"/>
            <a:ext cx="920227" cy="920227"/>
            <a:chOff x="8471298" y="3423808"/>
            <a:chExt cx="920226" cy="920226"/>
          </a:xfrm>
        </p:grpSpPr>
        <p:sp>
          <p:nvSpPr>
            <p:cNvPr id="173" name="Rectangle 172"/>
            <p:cNvSpPr/>
            <p:nvPr/>
          </p:nvSpPr>
          <p:spPr>
            <a:xfrm>
              <a:off x="8471298" y="3423808"/>
              <a:ext cx="920226" cy="920226"/>
            </a:xfrm>
            <a:prstGeom prst="rect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74" name="Rectangle 173"/>
            <p:cNvSpPr>
              <a:spLocks noChangeAspect="1"/>
            </p:cNvSpPr>
            <p:nvPr/>
          </p:nvSpPr>
          <p:spPr>
            <a:xfrm>
              <a:off x="8896794" y="4132802"/>
              <a:ext cx="45028" cy="45028"/>
            </a:xfrm>
            <a:prstGeom prst="rect">
              <a:avLst/>
            </a:prstGeom>
            <a:solidFill>
              <a:srgbClr val="929292"/>
            </a:solidFill>
            <a:ln>
              <a:solidFill>
                <a:srgbClr val="9292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75" name="Group 174"/>
          <p:cNvGrpSpPr/>
          <p:nvPr/>
        </p:nvGrpSpPr>
        <p:grpSpPr>
          <a:xfrm>
            <a:off x="8472405" y="4445265"/>
            <a:ext cx="920227" cy="920227"/>
            <a:chOff x="8472400" y="4445259"/>
            <a:chExt cx="920226" cy="920226"/>
          </a:xfrm>
        </p:grpSpPr>
        <p:sp>
          <p:nvSpPr>
            <p:cNvPr id="176" name="Rectangle 175"/>
            <p:cNvSpPr/>
            <p:nvPr/>
          </p:nvSpPr>
          <p:spPr>
            <a:xfrm>
              <a:off x="8472400" y="4445259"/>
              <a:ext cx="920226" cy="920226"/>
            </a:xfrm>
            <a:prstGeom prst="rect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77" name="Rectangle 176"/>
            <p:cNvSpPr>
              <a:spLocks noChangeAspect="1"/>
            </p:cNvSpPr>
            <p:nvPr/>
          </p:nvSpPr>
          <p:spPr>
            <a:xfrm>
              <a:off x="8696009" y="4879007"/>
              <a:ext cx="45028" cy="45028"/>
            </a:xfrm>
            <a:prstGeom prst="rect">
              <a:avLst/>
            </a:prstGeom>
            <a:solidFill>
              <a:srgbClr val="929292"/>
            </a:solidFill>
            <a:ln>
              <a:solidFill>
                <a:srgbClr val="9292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78" name="Rectangle 177"/>
            <p:cNvSpPr>
              <a:spLocks noChangeAspect="1"/>
            </p:cNvSpPr>
            <p:nvPr/>
          </p:nvSpPr>
          <p:spPr>
            <a:xfrm>
              <a:off x="9175489" y="4907177"/>
              <a:ext cx="45028" cy="45028"/>
            </a:xfrm>
            <a:prstGeom prst="rect">
              <a:avLst/>
            </a:prstGeom>
            <a:solidFill>
              <a:srgbClr val="929292"/>
            </a:solidFill>
            <a:ln>
              <a:solidFill>
                <a:srgbClr val="9292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79" name="Rectangle 178"/>
            <p:cNvSpPr>
              <a:spLocks noChangeAspect="1"/>
            </p:cNvSpPr>
            <p:nvPr/>
          </p:nvSpPr>
          <p:spPr>
            <a:xfrm>
              <a:off x="9005881" y="4570895"/>
              <a:ext cx="45028" cy="45028"/>
            </a:xfrm>
            <a:prstGeom prst="rect">
              <a:avLst/>
            </a:prstGeom>
            <a:solidFill>
              <a:srgbClr val="929292"/>
            </a:solidFill>
            <a:ln>
              <a:solidFill>
                <a:srgbClr val="9292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80" name="Rectangle 179"/>
            <p:cNvSpPr>
              <a:spLocks noChangeAspect="1"/>
            </p:cNvSpPr>
            <p:nvPr/>
          </p:nvSpPr>
          <p:spPr>
            <a:xfrm>
              <a:off x="8897896" y="5154253"/>
              <a:ext cx="45028" cy="45028"/>
            </a:xfrm>
            <a:prstGeom prst="rect">
              <a:avLst/>
            </a:prstGeom>
            <a:solidFill>
              <a:srgbClr val="929292"/>
            </a:solidFill>
            <a:ln>
              <a:solidFill>
                <a:srgbClr val="9292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81" name="Group 180"/>
          <p:cNvGrpSpPr/>
          <p:nvPr/>
        </p:nvGrpSpPr>
        <p:grpSpPr>
          <a:xfrm>
            <a:off x="8472405" y="5466713"/>
            <a:ext cx="920227" cy="920227"/>
            <a:chOff x="8472400" y="5466709"/>
            <a:chExt cx="920226" cy="920226"/>
          </a:xfrm>
        </p:grpSpPr>
        <p:sp>
          <p:nvSpPr>
            <p:cNvPr id="182" name="Rectangle 181"/>
            <p:cNvSpPr/>
            <p:nvPr/>
          </p:nvSpPr>
          <p:spPr>
            <a:xfrm>
              <a:off x="8472400" y="5466709"/>
              <a:ext cx="920226" cy="920226"/>
            </a:xfrm>
            <a:prstGeom prst="rect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83" name="Rectangle 182"/>
            <p:cNvSpPr>
              <a:spLocks noChangeAspect="1"/>
            </p:cNvSpPr>
            <p:nvPr/>
          </p:nvSpPr>
          <p:spPr>
            <a:xfrm>
              <a:off x="9175489" y="5928627"/>
              <a:ext cx="45028" cy="45028"/>
            </a:xfrm>
            <a:prstGeom prst="rect">
              <a:avLst/>
            </a:prstGeom>
            <a:solidFill>
              <a:srgbClr val="929292"/>
            </a:solidFill>
            <a:ln>
              <a:solidFill>
                <a:srgbClr val="9292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84" name="Rectangle 183"/>
            <p:cNvSpPr>
              <a:spLocks noChangeAspect="1"/>
            </p:cNvSpPr>
            <p:nvPr/>
          </p:nvSpPr>
          <p:spPr>
            <a:xfrm>
              <a:off x="8897896" y="5992823"/>
              <a:ext cx="45028" cy="45028"/>
            </a:xfrm>
            <a:prstGeom prst="rect">
              <a:avLst/>
            </a:prstGeom>
            <a:solidFill>
              <a:srgbClr val="929292"/>
            </a:solidFill>
            <a:ln>
              <a:solidFill>
                <a:srgbClr val="9292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sp>
        <p:nvSpPr>
          <p:cNvPr id="185" name="Rectangle 184"/>
          <p:cNvSpPr>
            <a:spLocks noChangeAspect="1"/>
          </p:cNvSpPr>
          <p:nvPr/>
        </p:nvSpPr>
        <p:spPr>
          <a:xfrm>
            <a:off x="8746175" y="5652947"/>
            <a:ext cx="45028" cy="45028"/>
          </a:xfrm>
          <a:prstGeom prst="rect">
            <a:avLst/>
          </a:prstGeom>
          <a:solidFill>
            <a:srgbClr val="929292"/>
          </a:solidFill>
          <a:ln>
            <a:solidFill>
              <a:srgbClr val="9292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86" name="Rectangle 185"/>
          <p:cNvSpPr>
            <a:spLocks noChangeAspect="1"/>
          </p:cNvSpPr>
          <p:nvPr/>
        </p:nvSpPr>
        <p:spPr>
          <a:xfrm>
            <a:off x="9153051" y="6181019"/>
            <a:ext cx="45028" cy="45028"/>
          </a:xfrm>
          <a:prstGeom prst="rect">
            <a:avLst/>
          </a:prstGeom>
          <a:solidFill>
            <a:srgbClr val="929292"/>
          </a:solidFill>
          <a:ln>
            <a:solidFill>
              <a:srgbClr val="9292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87" name="Rectangle 186"/>
          <p:cNvSpPr>
            <a:spLocks noChangeAspect="1"/>
          </p:cNvSpPr>
          <p:nvPr/>
        </p:nvSpPr>
        <p:spPr>
          <a:xfrm>
            <a:off x="9005883" y="3566691"/>
            <a:ext cx="45028" cy="45028"/>
          </a:xfrm>
          <a:prstGeom prst="rect">
            <a:avLst/>
          </a:prstGeom>
          <a:solidFill>
            <a:srgbClr val="929292"/>
          </a:solidFill>
          <a:ln>
            <a:solidFill>
              <a:srgbClr val="9292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88" name="Rectangle 187"/>
          <p:cNvSpPr>
            <a:spLocks noChangeAspect="1"/>
          </p:cNvSpPr>
          <p:nvPr/>
        </p:nvSpPr>
        <p:spPr>
          <a:xfrm>
            <a:off x="8979911" y="2597115"/>
            <a:ext cx="45028" cy="45028"/>
          </a:xfrm>
          <a:prstGeom prst="rect">
            <a:avLst/>
          </a:prstGeom>
          <a:solidFill>
            <a:srgbClr val="929292"/>
          </a:solidFill>
          <a:ln>
            <a:solidFill>
              <a:srgbClr val="9292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89" name="Rectangle 188"/>
          <p:cNvSpPr/>
          <p:nvPr/>
        </p:nvSpPr>
        <p:spPr>
          <a:xfrm>
            <a:off x="7883011" y="2701100"/>
            <a:ext cx="470000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AU" dirty="0"/>
              <a:t>1 =</a:t>
            </a:r>
          </a:p>
        </p:txBody>
      </p:sp>
      <p:sp>
        <p:nvSpPr>
          <p:cNvPr id="190" name="Rectangle 189"/>
          <p:cNvSpPr/>
          <p:nvPr/>
        </p:nvSpPr>
        <p:spPr>
          <a:xfrm>
            <a:off x="7883011" y="3722723"/>
            <a:ext cx="470000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AU" dirty="0"/>
              <a:t>2 =</a:t>
            </a:r>
          </a:p>
        </p:txBody>
      </p:sp>
      <p:sp>
        <p:nvSpPr>
          <p:cNvPr id="191" name="Rectangle 190"/>
          <p:cNvSpPr/>
          <p:nvPr/>
        </p:nvSpPr>
        <p:spPr>
          <a:xfrm>
            <a:off x="7885271" y="4749829"/>
            <a:ext cx="470000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AU" dirty="0"/>
              <a:t>4 =</a:t>
            </a:r>
          </a:p>
        </p:txBody>
      </p:sp>
      <p:sp>
        <p:nvSpPr>
          <p:cNvPr id="192" name="Rectangle 191"/>
          <p:cNvSpPr/>
          <p:nvPr/>
        </p:nvSpPr>
        <p:spPr>
          <a:xfrm>
            <a:off x="7885271" y="5725877"/>
            <a:ext cx="470000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AU" dirty="0"/>
              <a:t>5 =</a:t>
            </a:r>
          </a:p>
        </p:txBody>
      </p:sp>
      <p:sp>
        <p:nvSpPr>
          <p:cNvPr id="193" name="Rectangle 192"/>
          <p:cNvSpPr/>
          <p:nvPr/>
        </p:nvSpPr>
        <p:spPr>
          <a:xfrm>
            <a:off x="9489657" y="2563685"/>
            <a:ext cx="1438214" cy="646331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AU" dirty="0"/>
              <a:t>High Salience</a:t>
            </a:r>
          </a:p>
          <a:p>
            <a:r>
              <a:rPr lang="en-AU" dirty="0"/>
              <a:t>Target</a:t>
            </a:r>
          </a:p>
        </p:txBody>
      </p:sp>
      <p:sp>
        <p:nvSpPr>
          <p:cNvPr id="194" name="Rectangle 193"/>
          <p:cNvSpPr/>
          <p:nvPr/>
        </p:nvSpPr>
        <p:spPr>
          <a:xfrm>
            <a:off x="9489657" y="3585309"/>
            <a:ext cx="1394036" cy="646331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AU" dirty="0"/>
              <a:t>Low Salience</a:t>
            </a:r>
          </a:p>
          <a:p>
            <a:r>
              <a:rPr lang="en-AU" dirty="0"/>
              <a:t>Target</a:t>
            </a:r>
          </a:p>
        </p:txBody>
      </p:sp>
      <p:sp>
        <p:nvSpPr>
          <p:cNvPr id="195" name="Rectangle 194"/>
          <p:cNvSpPr/>
          <p:nvPr/>
        </p:nvSpPr>
        <p:spPr>
          <a:xfrm>
            <a:off x="9491917" y="4612413"/>
            <a:ext cx="1394036" cy="646331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AU" dirty="0"/>
              <a:t>Low Salience</a:t>
            </a:r>
          </a:p>
          <a:p>
            <a:r>
              <a:rPr lang="en-AU" dirty="0"/>
              <a:t>Distractor</a:t>
            </a:r>
          </a:p>
        </p:txBody>
      </p:sp>
      <p:sp>
        <p:nvSpPr>
          <p:cNvPr id="196" name="Rectangle 195"/>
          <p:cNvSpPr/>
          <p:nvPr/>
        </p:nvSpPr>
        <p:spPr>
          <a:xfrm>
            <a:off x="9491917" y="5588461"/>
            <a:ext cx="1438214" cy="646331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AU" dirty="0"/>
              <a:t>High Salience</a:t>
            </a:r>
          </a:p>
          <a:p>
            <a:r>
              <a:rPr lang="en-AU" dirty="0"/>
              <a:t>Distractor</a:t>
            </a:r>
          </a:p>
        </p:txBody>
      </p:sp>
      <p:sp>
        <p:nvSpPr>
          <p:cNvPr id="197" name="TextBox 196"/>
          <p:cNvSpPr txBox="1"/>
          <p:nvPr/>
        </p:nvSpPr>
        <p:spPr>
          <a:xfrm>
            <a:off x="1060902" y="2329319"/>
            <a:ext cx="2343847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Target Presence</a:t>
            </a:r>
          </a:p>
          <a:p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A-Target Left </a:t>
            </a:r>
          </a:p>
          <a:p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B-Target Right</a:t>
            </a:r>
          </a:p>
          <a:p>
            <a:r>
              <a:rPr lang="en-AU" sz="2500" dirty="0"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∅-Distractor</a:t>
            </a:r>
          </a:p>
          <a:p>
            <a:endParaRPr lang="en-US" sz="2500" dirty="0">
              <a:latin typeface="Times New Roman" panose="02020603050405020304" pitchFamily="18" charset="0"/>
              <a:ea typeface="Cambria Math" panose="02040503050406030204" pitchFamily="18" charset="0"/>
              <a:cs typeface="Times New Roman" panose="02020603050405020304" pitchFamily="18" charset="0"/>
            </a:endParaRPr>
          </a:p>
          <a:p>
            <a:r>
              <a:rPr lang="en-US" sz="2500" dirty="0"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Combinations</a:t>
            </a:r>
          </a:p>
          <a:p>
            <a:r>
              <a:rPr lang="en-US" sz="2500" dirty="0"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AB, A</a:t>
            </a:r>
            <a:r>
              <a:rPr lang="en-AU" sz="2500" dirty="0"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∅</a:t>
            </a:r>
            <a:r>
              <a:rPr lang="en-US" sz="2500" dirty="0"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, B</a:t>
            </a:r>
            <a:r>
              <a:rPr lang="en-AU" sz="2500" dirty="0"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∅</a:t>
            </a:r>
            <a:r>
              <a:rPr lang="en-US" sz="2500" dirty="0"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-AU" sz="2500" dirty="0"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∅∅</a:t>
            </a: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8" name="TextBox 197"/>
          <p:cNvSpPr txBox="1"/>
          <p:nvPr/>
        </p:nvSpPr>
        <p:spPr>
          <a:xfrm>
            <a:off x="1062506" y="1729633"/>
            <a:ext cx="1183337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Load</a:t>
            </a:r>
            <a:endParaRPr lang="en-AU" sz="3500" b="1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9" name="TextBox 198"/>
          <p:cNvSpPr txBox="1"/>
          <p:nvPr/>
        </p:nvSpPr>
        <p:spPr>
          <a:xfrm>
            <a:off x="8596858" y="1698371"/>
            <a:ext cx="1755609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Salience</a:t>
            </a:r>
            <a:endParaRPr lang="en-AU" sz="35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0" name="Rectangle 199"/>
          <p:cNvSpPr/>
          <p:nvPr/>
        </p:nvSpPr>
        <p:spPr>
          <a:xfrm>
            <a:off x="4346955" y="1628928"/>
            <a:ext cx="275626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2000" b="1" dirty="0"/>
              <a:t>Target Criterion &lt; 3 Dots</a:t>
            </a:r>
          </a:p>
        </p:txBody>
      </p:sp>
      <p:sp>
        <p:nvSpPr>
          <p:cNvPr id="201" name="Rectangle 200"/>
          <p:cNvSpPr>
            <a:spLocks noChangeAspect="1"/>
          </p:cNvSpPr>
          <p:nvPr/>
        </p:nvSpPr>
        <p:spPr>
          <a:xfrm>
            <a:off x="8745499" y="6160463"/>
            <a:ext cx="45028" cy="45028"/>
          </a:xfrm>
          <a:prstGeom prst="rect">
            <a:avLst/>
          </a:prstGeom>
          <a:solidFill>
            <a:srgbClr val="929292"/>
          </a:solidFill>
          <a:ln>
            <a:solidFill>
              <a:srgbClr val="9292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80536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bg1"/>
                </a:solidFill>
              </a:rPr>
              <a:t>Methodology – Salience</a:t>
            </a:r>
            <a:endParaRPr lang="en-AU" b="1" dirty="0">
              <a:solidFill>
                <a:schemeClr val="bg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838200" y="1636609"/>
            <a:ext cx="10515600" cy="504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 smtClean="0"/>
              <a:t>z</a:t>
            </a:r>
            <a:endParaRPr lang="en-AU" dirty="0"/>
          </a:p>
        </p:txBody>
      </p:sp>
      <p:sp>
        <p:nvSpPr>
          <p:cNvPr id="92" name="TextBox 91"/>
          <p:cNvSpPr txBox="1"/>
          <p:nvPr/>
        </p:nvSpPr>
        <p:spPr>
          <a:xfrm>
            <a:off x="3184145" y="1637943"/>
            <a:ext cx="582371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Target Criteria: Are Either Less than Three?</a:t>
            </a: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64" name="Group 63"/>
          <p:cNvGrpSpPr/>
          <p:nvPr/>
        </p:nvGrpSpPr>
        <p:grpSpPr>
          <a:xfrm>
            <a:off x="2042610" y="2682377"/>
            <a:ext cx="2863054" cy="1321156"/>
            <a:chOff x="4235570" y="2644855"/>
            <a:chExt cx="2863054" cy="1321156"/>
          </a:xfrm>
        </p:grpSpPr>
        <p:sp>
          <p:nvSpPr>
            <p:cNvPr id="49" name="Rectangle 48"/>
            <p:cNvSpPr/>
            <p:nvPr/>
          </p:nvSpPr>
          <p:spPr>
            <a:xfrm>
              <a:off x="5777470" y="2644856"/>
              <a:ext cx="1321154" cy="1321155"/>
            </a:xfrm>
            <a:prstGeom prst="rect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1350">
                <a:solidFill>
                  <a:prstClr val="white"/>
                </a:solidFill>
              </a:endParaRPr>
            </a:p>
          </p:txBody>
        </p:sp>
        <p:sp>
          <p:nvSpPr>
            <p:cNvPr id="53" name="Rectangle 52"/>
            <p:cNvSpPr/>
            <p:nvPr/>
          </p:nvSpPr>
          <p:spPr>
            <a:xfrm>
              <a:off x="4235570" y="2644855"/>
              <a:ext cx="1321154" cy="1321155"/>
            </a:xfrm>
            <a:prstGeom prst="rect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1350">
                <a:solidFill>
                  <a:prstClr val="white"/>
                </a:solidFill>
              </a:endParaRPr>
            </a:p>
          </p:txBody>
        </p:sp>
        <p:sp>
          <p:nvSpPr>
            <p:cNvPr id="54" name="Rectangle 53"/>
            <p:cNvSpPr>
              <a:spLocks noChangeAspect="1"/>
            </p:cNvSpPr>
            <p:nvPr/>
          </p:nvSpPr>
          <p:spPr>
            <a:xfrm>
              <a:off x="6223697" y="2916985"/>
              <a:ext cx="64646" cy="64646"/>
            </a:xfrm>
            <a:prstGeom prst="rect">
              <a:avLst/>
            </a:prstGeom>
            <a:solidFill>
              <a:srgbClr val="929292"/>
            </a:solidFill>
            <a:ln>
              <a:solidFill>
                <a:srgbClr val="9292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1350">
                <a:solidFill>
                  <a:prstClr val="white"/>
                </a:solidFill>
              </a:endParaRPr>
            </a:p>
          </p:txBody>
        </p:sp>
        <p:sp>
          <p:nvSpPr>
            <p:cNvPr id="55" name="Rectangle 54"/>
            <p:cNvSpPr>
              <a:spLocks noChangeAspect="1"/>
            </p:cNvSpPr>
            <p:nvPr/>
          </p:nvSpPr>
          <p:spPr>
            <a:xfrm>
              <a:off x="4789301" y="3051197"/>
              <a:ext cx="64646" cy="64646"/>
            </a:xfrm>
            <a:prstGeom prst="rect">
              <a:avLst/>
            </a:prstGeom>
            <a:solidFill>
              <a:srgbClr val="929292"/>
            </a:solidFill>
            <a:ln>
              <a:solidFill>
                <a:srgbClr val="9292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1350">
                <a:solidFill>
                  <a:prstClr val="white"/>
                </a:solidFill>
              </a:endParaRPr>
            </a:p>
          </p:txBody>
        </p:sp>
      </p:grpSp>
      <p:sp>
        <p:nvSpPr>
          <p:cNvPr id="91" name="TextBox 90"/>
          <p:cNvSpPr txBox="1"/>
          <p:nvPr/>
        </p:nvSpPr>
        <p:spPr>
          <a:xfrm>
            <a:off x="4407204" y="2130133"/>
            <a:ext cx="3377592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Double Target Condition</a:t>
            </a:r>
          </a:p>
        </p:txBody>
      </p:sp>
      <p:grpSp>
        <p:nvGrpSpPr>
          <p:cNvPr id="65" name="Group 64"/>
          <p:cNvGrpSpPr/>
          <p:nvPr/>
        </p:nvGrpSpPr>
        <p:grpSpPr>
          <a:xfrm>
            <a:off x="2042610" y="4728947"/>
            <a:ext cx="2863054" cy="1321156"/>
            <a:chOff x="4235570" y="2644855"/>
            <a:chExt cx="2863054" cy="1321156"/>
          </a:xfrm>
        </p:grpSpPr>
        <p:sp>
          <p:nvSpPr>
            <p:cNvPr id="66" name="Rectangle 65"/>
            <p:cNvSpPr/>
            <p:nvPr/>
          </p:nvSpPr>
          <p:spPr>
            <a:xfrm>
              <a:off x="5777470" y="2644856"/>
              <a:ext cx="1321154" cy="1321155"/>
            </a:xfrm>
            <a:prstGeom prst="rect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1350">
                <a:solidFill>
                  <a:prstClr val="white"/>
                </a:solidFill>
              </a:endParaRPr>
            </a:p>
          </p:txBody>
        </p:sp>
        <p:sp>
          <p:nvSpPr>
            <p:cNvPr id="67" name="Rectangle 66"/>
            <p:cNvSpPr>
              <a:spLocks noChangeAspect="1"/>
            </p:cNvSpPr>
            <p:nvPr/>
          </p:nvSpPr>
          <p:spPr>
            <a:xfrm>
              <a:off x="5169441" y="3455010"/>
              <a:ext cx="64646" cy="64646"/>
            </a:xfrm>
            <a:prstGeom prst="rect">
              <a:avLst/>
            </a:prstGeom>
            <a:solidFill>
              <a:srgbClr val="929292"/>
            </a:solidFill>
            <a:ln>
              <a:solidFill>
                <a:srgbClr val="9292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1350">
                <a:solidFill>
                  <a:prstClr val="white"/>
                </a:solidFill>
              </a:endParaRPr>
            </a:p>
          </p:txBody>
        </p:sp>
        <p:sp>
          <p:nvSpPr>
            <p:cNvPr id="68" name="Rectangle 67"/>
            <p:cNvSpPr/>
            <p:nvPr/>
          </p:nvSpPr>
          <p:spPr>
            <a:xfrm>
              <a:off x="4235570" y="2644855"/>
              <a:ext cx="1321154" cy="1321155"/>
            </a:xfrm>
            <a:prstGeom prst="rect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1350">
                <a:solidFill>
                  <a:prstClr val="white"/>
                </a:solidFill>
              </a:endParaRPr>
            </a:p>
          </p:txBody>
        </p:sp>
        <p:sp>
          <p:nvSpPr>
            <p:cNvPr id="69" name="Rectangle 68"/>
            <p:cNvSpPr>
              <a:spLocks noChangeAspect="1"/>
            </p:cNvSpPr>
            <p:nvPr/>
          </p:nvSpPr>
          <p:spPr>
            <a:xfrm>
              <a:off x="6223697" y="2916985"/>
              <a:ext cx="64646" cy="64646"/>
            </a:xfrm>
            <a:prstGeom prst="rect">
              <a:avLst/>
            </a:prstGeom>
            <a:solidFill>
              <a:srgbClr val="929292"/>
            </a:solidFill>
            <a:ln>
              <a:solidFill>
                <a:srgbClr val="9292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1350">
                <a:solidFill>
                  <a:prstClr val="white"/>
                </a:solidFill>
              </a:endParaRPr>
            </a:p>
          </p:txBody>
        </p:sp>
        <p:sp>
          <p:nvSpPr>
            <p:cNvPr id="70" name="Rectangle 69"/>
            <p:cNvSpPr>
              <a:spLocks noChangeAspect="1"/>
            </p:cNvSpPr>
            <p:nvPr/>
          </p:nvSpPr>
          <p:spPr>
            <a:xfrm>
              <a:off x="4789301" y="3051197"/>
              <a:ext cx="64646" cy="64646"/>
            </a:xfrm>
            <a:prstGeom prst="rect">
              <a:avLst/>
            </a:prstGeom>
            <a:solidFill>
              <a:srgbClr val="929292"/>
            </a:solidFill>
            <a:ln>
              <a:solidFill>
                <a:srgbClr val="9292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1350">
                <a:solidFill>
                  <a:prstClr val="white"/>
                </a:solidFill>
              </a:endParaRPr>
            </a:p>
          </p:txBody>
        </p:sp>
      </p:grpSp>
      <p:grpSp>
        <p:nvGrpSpPr>
          <p:cNvPr id="71" name="Group 70"/>
          <p:cNvGrpSpPr/>
          <p:nvPr/>
        </p:nvGrpSpPr>
        <p:grpSpPr>
          <a:xfrm>
            <a:off x="7261411" y="2672534"/>
            <a:ext cx="2863054" cy="1321156"/>
            <a:chOff x="4235570" y="2644855"/>
            <a:chExt cx="2863054" cy="1321156"/>
          </a:xfrm>
        </p:grpSpPr>
        <p:sp>
          <p:nvSpPr>
            <p:cNvPr id="72" name="Rectangle 71"/>
            <p:cNvSpPr/>
            <p:nvPr/>
          </p:nvSpPr>
          <p:spPr>
            <a:xfrm>
              <a:off x="5777470" y="2644856"/>
              <a:ext cx="1321154" cy="1321155"/>
            </a:xfrm>
            <a:prstGeom prst="rect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1350">
                <a:solidFill>
                  <a:prstClr val="white"/>
                </a:solidFill>
              </a:endParaRPr>
            </a:p>
          </p:txBody>
        </p:sp>
        <p:sp>
          <p:nvSpPr>
            <p:cNvPr id="73" name="Rectangle 72"/>
            <p:cNvSpPr>
              <a:spLocks noChangeAspect="1"/>
            </p:cNvSpPr>
            <p:nvPr/>
          </p:nvSpPr>
          <p:spPr>
            <a:xfrm>
              <a:off x="6693441" y="3328010"/>
              <a:ext cx="64646" cy="64646"/>
            </a:xfrm>
            <a:prstGeom prst="rect">
              <a:avLst/>
            </a:prstGeom>
            <a:solidFill>
              <a:srgbClr val="929292"/>
            </a:solidFill>
            <a:ln>
              <a:solidFill>
                <a:srgbClr val="9292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1350">
                <a:solidFill>
                  <a:prstClr val="white"/>
                </a:solidFill>
              </a:endParaRP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4235570" y="2644855"/>
              <a:ext cx="1321154" cy="1321155"/>
            </a:xfrm>
            <a:prstGeom prst="rect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1350">
                <a:solidFill>
                  <a:prstClr val="white"/>
                </a:solidFill>
              </a:endParaRPr>
            </a:p>
          </p:txBody>
        </p:sp>
        <p:sp>
          <p:nvSpPr>
            <p:cNvPr id="77" name="Rectangle 76"/>
            <p:cNvSpPr>
              <a:spLocks noChangeAspect="1"/>
            </p:cNvSpPr>
            <p:nvPr/>
          </p:nvSpPr>
          <p:spPr>
            <a:xfrm>
              <a:off x="6223697" y="2916985"/>
              <a:ext cx="64646" cy="64646"/>
            </a:xfrm>
            <a:prstGeom prst="rect">
              <a:avLst/>
            </a:prstGeom>
            <a:solidFill>
              <a:srgbClr val="929292"/>
            </a:solidFill>
            <a:ln>
              <a:solidFill>
                <a:srgbClr val="9292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1350">
                <a:solidFill>
                  <a:prstClr val="white"/>
                </a:solidFill>
              </a:endParaRPr>
            </a:p>
          </p:txBody>
        </p:sp>
        <p:sp>
          <p:nvSpPr>
            <p:cNvPr id="78" name="Rectangle 77"/>
            <p:cNvSpPr>
              <a:spLocks noChangeAspect="1"/>
            </p:cNvSpPr>
            <p:nvPr/>
          </p:nvSpPr>
          <p:spPr>
            <a:xfrm>
              <a:off x="4789301" y="3051197"/>
              <a:ext cx="64646" cy="64646"/>
            </a:xfrm>
            <a:prstGeom prst="rect">
              <a:avLst/>
            </a:prstGeom>
            <a:solidFill>
              <a:srgbClr val="929292"/>
            </a:solidFill>
            <a:ln>
              <a:solidFill>
                <a:srgbClr val="9292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1350">
                <a:solidFill>
                  <a:prstClr val="white"/>
                </a:solidFill>
              </a:endParaRPr>
            </a:p>
          </p:txBody>
        </p:sp>
      </p:grpSp>
      <p:grpSp>
        <p:nvGrpSpPr>
          <p:cNvPr id="79" name="Group 78"/>
          <p:cNvGrpSpPr/>
          <p:nvPr/>
        </p:nvGrpSpPr>
        <p:grpSpPr>
          <a:xfrm>
            <a:off x="7265573" y="4723066"/>
            <a:ext cx="2863054" cy="1321156"/>
            <a:chOff x="4235570" y="2644855"/>
            <a:chExt cx="2863054" cy="1321156"/>
          </a:xfrm>
        </p:grpSpPr>
        <p:sp>
          <p:nvSpPr>
            <p:cNvPr id="81" name="Rectangle 80"/>
            <p:cNvSpPr/>
            <p:nvPr/>
          </p:nvSpPr>
          <p:spPr>
            <a:xfrm>
              <a:off x="5777470" y="2644856"/>
              <a:ext cx="1321154" cy="1321155"/>
            </a:xfrm>
            <a:prstGeom prst="rect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1350">
                <a:solidFill>
                  <a:prstClr val="white"/>
                </a:solidFill>
              </a:endParaRPr>
            </a:p>
          </p:txBody>
        </p:sp>
        <p:sp>
          <p:nvSpPr>
            <p:cNvPr id="82" name="Rectangle 81"/>
            <p:cNvSpPr>
              <a:spLocks noChangeAspect="1"/>
            </p:cNvSpPr>
            <p:nvPr/>
          </p:nvSpPr>
          <p:spPr>
            <a:xfrm>
              <a:off x="6693441" y="3328010"/>
              <a:ext cx="64646" cy="64646"/>
            </a:xfrm>
            <a:prstGeom prst="rect">
              <a:avLst/>
            </a:prstGeom>
            <a:solidFill>
              <a:srgbClr val="929292"/>
            </a:solidFill>
            <a:ln>
              <a:solidFill>
                <a:srgbClr val="9292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1350">
                <a:solidFill>
                  <a:prstClr val="white"/>
                </a:solidFill>
              </a:endParaRPr>
            </a:p>
          </p:txBody>
        </p:sp>
        <p:sp>
          <p:nvSpPr>
            <p:cNvPr id="83" name="Rectangle 82"/>
            <p:cNvSpPr/>
            <p:nvPr/>
          </p:nvSpPr>
          <p:spPr>
            <a:xfrm>
              <a:off x="4235570" y="2644855"/>
              <a:ext cx="1321154" cy="1321155"/>
            </a:xfrm>
            <a:prstGeom prst="rect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1350">
                <a:solidFill>
                  <a:prstClr val="white"/>
                </a:solidFill>
              </a:endParaRPr>
            </a:p>
          </p:txBody>
        </p:sp>
        <p:sp>
          <p:nvSpPr>
            <p:cNvPr id="93" name="Rectangle 92"/>
            <p:cNvSpPr>
              <a:spLocks noChangeAspect="1"/>
            </p:cNvSpPr>
            <p:nvPr/>
          </p:nvSpPr>
          <p:spPr>
            <a:xfrm>
              <a:off x="6223697" y="2916985"/>
              <a:ext cx="64646" cy="64646"/>
            </a:xfrm>
            <a:prstGeom prst="rect">
              <a:avLst/>
            </a:prstGeom>
            <a:solidFill>
              <a:srgbClr val="929292"/>
            </a:solidFill>
            <a:ln>
              <a:solidFill>
                <a:srgbClr val="9292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1350">
                <a:solidFill>
                  <a:prstClr val="white"/>
                </a:solidFill>
              </a:endParaRPr>
            </a:p>
          </p:txBody>
        </p:sp>
        <p:sp>
          <p:nvSpPr>
            <p:cNvPr id="94" name="Rectangle 93"/>
            <p:cNvSpPr>
              <a:spLocks noChangeAspect="1"/>
            </p:cNvSpPr>
            <p:nvPr/>
          </p:nvSpPr>
          <p:spPr>
            <a:xfrm>
              <a:off x="4789301" y="3051197"/>
              <a:ext cx="64646" cy="64646"/>
            </a:xfrm>
            <a:prstGeom prst="rect">
              <a:avLst/>
            </a:prstGeom>
            <a:solidFill>
              <a:srgbClr val="929292"/>
            </a:solidFill>
            <a:ln>
              <a:solidFill>
                <a:srgbClr val="9292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1350">
                <a:solidFill>
                  <a:prstClr val="white"/>
                </a:solidFill>
              </a:endParaRPr>
            </a:p>
          </p:txBody>
        </p:sp>
      </p:grpSp>
      <p:sp>
        <p:nvSpPr>
          <p:cNvPr id="95" name="Rectangle 94"/>
          <p:cNvSpPr>
            <a:spLocks noChangeAspect="1"/>
          </p:cNvSpPr>
          <p:nvPr/>
        </p:nvSpPr>
        <p:spPr>
          <a:xfrm>
            <a:off x="8224844" y="5431621"/>
            <a:ext cx="64646" cy="64646"/>
          </a:xfrm>
          <a:prstGeom prst="rect">
            <a:avLst/>
          </a:prstGeom>
          <a:solidFill>
            <a:srgbClr val="929292"/>
          </a:solidFill>
          <a:ln>
            <a:solidFill>
              <a:srgbClr val="9292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350">
              <a:solidFill>
                <a:prstClr val="white"/>
              </a:solidFill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2290253" y="4008826"/>
            <a:ext cx="82586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5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High</a:t>
            </a:r>
          </a:p>
        </p:txBody>
      </p:sp>
      <p:sp>
        <p:nvSpPr>
          <p:cNvPr id="97" name="TextBox 96"/>
          <p:cNvSpPr txBox="1"/>
          <p:nvPr/>
        </p:nvSpPr>
        <p:spPr>
          <a:xfrm>
            <a:off x="9078205" y="3981679"/>
            <a:ext cx="771365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500" dirty="0" smtClean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Low</a:t>
            </a:r>
          </a:p>
        </p:txBody>
      </p:sp>
      <p:sp>
        <p:nvSpPr>
          <p:cNvPr id="98" name="TextBox 97"/>
          <p:cNvSpPr txBox="1"/>
          <p:nvPr/>
        </p:nvSpPr>
        <p:spPr>
          <a:xfrm>
            <a:off x="3826143" y="3981679"/>
            <a:ext cx="82586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5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High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7536305" y="3983032"/>
            <a:ext cx="82586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5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High</a:t>
            </a:r>
          </a:p>
        </p:txBody>
      </p:sp>
      <p:sp>
        <p:nvSpPr>
          <p:cNvPr id="100" name="TextBox 99"/>
          <p:cNvSpPr txBox="1"/>
          <p:nvPr/>
        </p:nvSpPr>
        <p:spPr>
          <a:xfrm>
            <a:off x="9078205" y="6050102"/>
            <a:ext cx="771365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500" dirty="0" smtClean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Low</a:t>
            </a:r>
          </a:p>
        </p:txBody>
      </p:sp>
      <p:sp>
        <p:nvSpPr>
          <p:cNvPr id="101" name="TextBox 100"/>
          <p:cNvSpPr txBox="1"/>
          <p:nvPr/>
        </p:nvSpPr>
        <p:spPr>
          <a:xfrm>
            <a:off x="7546073" y="6050102"/>
            <a:ext cx="771365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500" dirty="0" smtClean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Low</a:t>
            </a:r>
          </a:p>
        </p:txBody>
      </p:sp>
      <p:sp>
        <p:nvSpPr>
          <p:cNvPr id="102" name="TextBox 101"/>
          <p:cNvSpPr txBox="1"/>
          <p:nvPr/>
        </p:nvSpPr>
        <p:spPr>
          <a:xfrm>
            <a:off x="2317019" y="6050102"/>
            <a:ext cx="771365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500" dirty="0" smtClean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Low</a:t>
            </a:r>
          </a:p>
        </p:txBody>
      </p:sp>
      <p:sp>
        <p:nvSpPr>
          <p:cNvPr id="103" name="TextBox 102"/>
          <p:cNvSpPr txBox="1"/>
          <p:nvPr/>
        </p:nvSpPr>
        <p:spPr>
          <a:xfrm>
            <a:off x="3849151" y="6065239"/>
            <a:ext cx="82586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5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High</a:t>
            </a:r>
          </a:p>
        </p:txBody>
      </p:sp>
      <p:cxnSp>
        <p:nvCxnSpPr>
          <p:cNvPr id="104" name="Straight Connector 103"/>
          <p:cNvCxnSpPr/>
          <p:nvPr/>
        </p:nvCxnSpPr>
        <p:spPr>
          <a:xfrm flipV="1">
            <a:off x="1085744" y="4458733"/>
            <a:ext cx="10104272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>
          <a:xfrm flipV="1">
            <a:off x="6137880" y="2672534"/>
            <a:ext cx="0" cy="3616096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9653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bg1"/>
                </a:solidFill>
              </a:rPr>
              <a:t>Background – Processing Systems</a:t>
            </a:r>
            <a:endParaRPr lang="en-AU" b="1" dirty="0">
              <a:solidFill>
                <a:schemeClr val="bg1"/>
              </a:solidFill>
            </a:endParaRPr>
          </a:p>
        </p:txBody>
      </p:sp>
      <p:grpSp>
        <p:nvGrpSpPr>
          <p:cNvPr id="4" name="Group 3"/>
          <p:cNvGrpSpPr>
            <a:grpSpLocks noChangeAspect="1"/>
          </p:cNvGrpSpPr>
          <p:nvPr/>
        </p:nvGrpSpPr>
        <p:grpSpPr>
          <a:xfrm>
            <a:off x="3314147" y="4992407"/>
            <a:ext cx="2808870" cy="1358827"/>
            <a:chOff x="2465449" y="2563602"/>
            <a:chExt cx="7441658" cy="3600000"/>
          </a:xfrm>
        </p:grpSpPr>
        <p:grpSp>
          <p:nvGrpSpPr>
            <p:cNvPr id="72" name="Group 71"/>
            <p:cNvGrpSpPr/>
            <p:nvPr/>
          </p:nvGrpSpPr>
          <p:grpSpPr>
            <a:xfrm>
              <a:off x="6307107" y="2563602"/>
              <a:ext cx="3600000" cy="3600000"/>
              <a:chOff x="-2736440" y="-4183276"/>
              <a:chExt cx="3600000" cy="3600000"/>
            </a:xfrm>
          </p:grpSpPr>
          <p:sp>
            <p:nvSpPr>
              <p:cNvPr id="116" name="Rectangle 115"/>
              <p:cNvSpPr/>
              <p:nvPr/>
            </p:nvSpPr>
            <p:spPr>
              <a:xfrm>
                <a:off x="-2736440" y="-4183276"/>
                <a:ext cx="3600000" cy="36000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117" name="Oval 116"/>
              <p:cNvSpPr/>
              <p:nvPr/>
            </p:nvSpPr>
            <p:spPr>
              <a:xfrm>
                <a:off x="-248296" y="-3862295"/>
                <a:ext cx="534573" cy="562708"/>
              </a:xfrm>
              <a:prstGeom prst="ellipse">
                <a:avLst/>
              </a:prstGeom>
              <a:solidFill>
                <a:srgbClr val="FF0000">
                  <a:alpha val="99000"/>
                </a:srgb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118" name="Oval 117"/>
              <p:cNvSpPr/>
              <p:nvPr/>
            </p:nvSpPr>
            <p:spPr>
              <a:xfrm>
                <a:off x="-2302844" y="-1682326"/>
                <a:ext cx="534573" cy="562708"/>
              </a:xfrm>
              <a:prstGeom prst="ellipse">
                <a:avLst/>
              </a:prstGeom>
              <a:solidFill>
                <a:srgbClr val="FF0000">
                  <a:alpha val="99000"/>
                </a:srgb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grpSp>
          <p:nvGrpSpPr>
            <p:cNvPr id="119" name="Group 118"/>
            <p:cNvGrpSpPr/>
            <p:nvPr/>
          </p:nvGrpSpPr>
          <p:grpSpPr>
            <a:xfrm>
              <a:off x="2465449" y="2563602"/>
              <a:ext cx="3600000" cy="3600000"/>
              <a:chOff x="-2289954" y="-4183276"/>
              <a:chExt cx="3600000" cy="3600000"/>
            </a:xfrm>
          </p:grpSpPr>
          <p:sp>
            <p:nvSpPr>
              <p:cNvPr id="120" name="Rectangle 119"/>
              <p:cNvSpPr/>
              <p:nvPr/>
            </p:nvSpPr>
            <p:spPr>
              <a:xfrm>
                <a:off x="-2289954" y="-4183276"/>
                <a:ext cx="3600000" cy="36000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121" name="Oval 120"/>
              <p:cNvSpPr/>
              <p:nvPr/>
            </p:nvSpPr>
            <p:spPr>
              <a:xfrm>
                <a:off x="-785220" y="-3580940"/>
                <a:ext cx="534574" cy="562708"/>
              </a:xfrm>
              <a:prstGeom prst="ellipse">
                <a:avLst/>
              </a:prstGeom>
              <a:solidFill>
                <a:srgbClr val="FF0000">
                  <a:alpha val="99000"/>
                </a:srgb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122" name="Oval 121"/>
              <p:cNvSpPr/>
              <p:nvPr/>
            </p:nvSpPr>
            <p:spPr>
              <a:xfrm>
                <a:off x="-355361" y="-1420658"/>
                <a:ext cx="534574" cy="562708"/>
              </a:xfrm>
              <a:prstGeom prst="ellipse">
                <a:avLst/>
              </a:prstGeom>
              <a:solidFill>
                <a:srgbClr val="FF0000">
                  <a:alpha val="99000"/>
                </a:srgb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sp>
          <p:nvSpPr>
            <p:cNvPr id="123" name="Oval 122"/>
            <p:cNvSpPr/>
            <p:nvPr/>
          </p:nvSpPr>
          <p:spPr>
            <a:xfrm>
              <a:off x="3016938" y="4501844"/>
              <a:ext cx="534574" cy="562708"/>
            </a:xfrm>
            <a:prstGeom prst="ellipse">
              <a:avLst/>
            </a:prstGeom>
            <a:solidFill>
              <a:srgbClr val="FF0000">
                <a:alpha val="99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sp>
        <p:nvSpPr>
          <p:cNvPr id="5" name="Rectangle 4"/>
          <p:cNvSpPr/>
          <p:nvPr/>
        </p:nvSpPr>
        <p:spPr>
          <a:xfrm>
            <a:off x="7564982" y="1734166"/>
            <a:ext cx="1735668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300" dirty="0">
                <a:solidFill>
                  <a:schemeClr val="bg1"/>
                </a:solidFill>
              </a:rPr>
              <a:t>Counting</a:t>
            </a:r>
            <a:endParaRPr lang="en-AU" sz="3300" dirty="0"/>
          </a:p>
        </p:txBody>
      </p:sp>
      <p:sp>
        <p:nvSpPr>
          <p:cNvPr id="141" name="Rectangle 140"/>
          <p:cNvSpPr/>
          <p:nvPr/>
        </p:nvSpPr>
        <p:spPr>
          <a:xfrm>
            <a:off x="3736505" y="1708063"/>
            <a:ext cx="1846980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300" dirty="0" smtClean="0">
                <a:solidFill>
                  <a:schemeClr val="bg1"/>
                </a:solidFill>
              </a:rPr>
              <a:t>Subitizing</a:t>
            </a:r>
            <a:endParaRPr lang="en-AU" sz="3300" dirty="0"/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696000" y="1658108"/>
            <a:ext cx="10104272" cy="2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V="1">
            <a:off x="3982234" y="3127325"/>
            <a:ext cx="619440" cy="1613755"/>
          </a:xfrm>
          <a:prstGeom prst="line">
            <a:avLst/>
          </a:prstGeom>
          <a:ln w="34925">
            <a:solidFill>
              <a:schemeClr val="bg1"/>
            </a:solidFill>
            <a:headEnd type="triangle" w="lg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/>
          <p:cNvCxnSpPr/>
          <p:nvPr/>
        </p:nvCxnSpPr>
        <p:spPr>
          <a:xfrm flipH="1" flipV="1">
            <a:off x="4601675" y="3127324"/>
            <a:ext cx="774691" cy="1613756"/>
          </a:xfrm>
          <a:prstGeom prst="line">
            <a:avLst/>
          </a:prstGeom>
          <a:ln w="34925">
            <a:solidFill>
              <a:schemeClr val="bg1"/>
            </a:solidFill>
            <a:headEnd type="triangle" w="lg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Rectangle 147"/>
          <p:cNvSpPr/>
          <p:nvPr/>
        </p:nvSpPr>
        <p:spPr>
          <a:xfrm rot="16200000">
            <a:off x="10238549" y="3154270"/>
            <a:ext cx="92553" cy="141335"/>
          </a:xfrm>
          <a:prstGeom prst="rect">
            <a:avLst/>
          </a:prstGeom>
          <a:solidFill>
            <a:srgbClr val="0318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1" name="Rectangle 40"/>
          <p:cNvSpPr/>
          <p:nvPr/>
        </p:nvSpPr>
        <p:spPr>
          <a:xfrm>
            <a:off x="3936677" y="2451608"/>
            <a:ext cx="1439689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300" dirty="0" smtClean="0">
                <a:solidFill>
                  <a:schemeClr val="bg1"/>
                </a:solidFill>
              </a:rPr>
              <a:t>Parallel</a:t>
            </a:r>
            <a:endParaRPr lang="en-AU" sz="3300" dirty="0"/>
          </a:p>
        </p:txBody>
      </p:sp>
      <p:sp>
        <p:nvSpPr>
          <p:cNvPr id="44" name="Rectangle 43"/>
          <p:cNvSpPr/>
          <p:nvPr/>
        </p:nvSpPr>
        <p:spPr>
          <a:xfrm>
            <a:off x="693591" y="2429673"/>
            <a:ext cx="2101473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300" dirty="0" smtClean="0">
                <a:solidFill>
                  <a:schemeClr val="bg1"/>
                </a:solidFill>
              </a:rPr>
              <a:t>Processing </a:t>
            </a:r>
          </a:p>
          <a:p>
            <a:pPr algn="ctr"/>
            <a:r>
              <a:rPr lang="en-US" sz="3300" dirty="0" smtClean="0">
                <a:solidFill>
                  <a:schemeClr val="bg1"/>
                </a:solidFill>
              </a:rPr>
              <a:t>System</a:t>
            </a:r>
            <a:endParaRPr lang="en-AU" sz="3300" dirty="0"/>
          </a:p>
        </p:txBody>
      </p:sp>
      <p:cxnSp>
        <p:nvCxnSpPr>
          <p:cNvPr id="50" name="Straight Connector 49"/>
          <p:cNvCxnSpPr/>
          <p:nvPr/>
        </p:nvCxnSpPr>
        <p:spPr>
          <a:xfrm flipV="1">
            <a:off x="696000" y="2395466"/>
            <a:ext cx="10104272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>
            <a:off x="2760148" y="1658109"/>
            <a:ext cx="0" cy="4738741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H="1">
            <a:off x="6552895" y="1658108"/>
            <a:ext cx="0" cy="4738741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flipV="1">
            <a:off x="7774982" y="3166622"/>
            <a:ext cx="619440" cy="1613755"/>
          </a:xfrm>
          <a:prstGeom prst="line">
            <a:avLst/>
          </a:prstGeom>
          <a:ln w="34925">
            <a:solidFill>
              <a:schemeClr val="bg1"/>
            </a:solidFill>
            <a:headEnd type="triangle" w="lg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 flipH="1" flipV="1">
            <a:off x="8394423" y="3166621"/>
            <a:ext cx="774691" cy="1613756"/>
          </a:xfrm>
          <a:prstGeom prst="line">
            <a:avLst/>
          </a:prstGeom>
          <a:ln w="34925">
            <a:solidFill>
              <a:schemeClr val="bg1"/>
            </a:solidFill>
            <a:headEnd type="triangle" w="lg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68"/>
          <p:cNvSpPr/>
          <p:nvPr/>
        </p:nvSpPr>
        <p:spPr>
          <a:xfrm>
            <a:off x="7823676" y="2507576"/>
            <a:ext cx="1133644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300" dirty="0" smtClean="0">
                <a:solidFill>
                  <a:schemeClr val="bg1"/>
                </a:solidFill>
              </a:rPr>
              <a:t>Serial</a:t>
            </a:r>
            <a:endParaRPr lang="en-AU" sz="3300" dirty="0"/>
          </a:p>
        </p:txBody>
      </p:sp>
      <p:grpSp>
        <p:nvGrpSpPr>
          <p:cNvPr id="15" name="Group 14"/>
          <p:cNvGrpSpPr/>
          <p:nvPr/>
        </p:nvGrpSpPr>
        <p:grpSpPr>
          <a:xfrm>
            <a:off x="7106895" y="5031704"/>
            <a:ext cx="2808870" cy="1358827"/>
            <a:chOff x="7106895" y="5031704"/>
            <a:chExt cx="2808870" cy="1358827"/>
          </a:xfrm>
        </p:grpSpPr>
        <p:grpSp>
          <p:nvGrpSpPr>
            <p:cNvPr id="57" name="Group 56"/>
            <p:cNvGrpSpPr>
              <a:grpSpLocks noChangeAspect="1"/>
            </p:cNvGrpSpPr>
            <p:nvPr/>
          </p:nvGrpSpPr>
          <p:grpSpPr>
            <a:xfrm>
              <a:off x="7106895" y="5031704"/>
              <a:ext cx="2808870" cy="1358827"/>
              <a:chOff x="2465449" y="2563602"/>
              <a:chExt cx="7441658" cy="3600000"/>
            </a:xfrm>
          </p:grpSpPr>
          <p:grpSp>
            <p:nvGrpSpPr>
              <p:cNvPr id="58" name="Group 57"/>
              <p:cNvGrpSpPr/>
              <p:nvPr/>
            </p:nvGrpSpPr>
            <p:grpSpPr>
              <a:xfrm>
                <a:off x="6307107" y="2563602"/>
                <a:ext cx="3600000" cy="3600000"/>
                <a:chOff x="-2736440" y="-4183276"/>
                <a:chExt cx="3600000" cy="3600000"/>
              </a:xfrm>
            </p:grpSpPr>
            <p:sp>
              <p:nvSpPr>
                <p:cNvPr id="64" name="Rectangle 63"/>
                <p:cNvSpPr/>
                <p:nvPr/>
              </p:nvSpPr>
              <p:spPr>
                <a:xfrm>
                  <a:off x="-2736440" y="-4183276"/>
                  <a:ext cx="3600000" cy="3600000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  <p:sp>
              <p:nvSpPr>
                <p:cNvPr id="65" name="Oval 64"/>
                <p:cNvSpPr/>
                <p:nvPr/>
              </p:nvSpPr>
              <p:spPr>
                <a:xfrm>
                  <a:off x="-248296" y="-3862295"/>
                  <a:ext cx="534573" cy="562708"/>
                </a:xfrm>
                <a:prstGeom prst="ellipse">
                  <a:avLst/>
                </a:prstGeom>
                <a:solidFill>
                  <a:srgbClr val="FF0000">
                    <a:alpha val="99000"/>
                  </a:srgbClr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</p:grpSp>
          <p:grpSp>
            <p:nvGrpSpPr>
              <p:cNvPr id="59" name="Group 58"/>
              <p:cNvGrpSpPr/>
              <p:nvPr/>
            </p:nvGrpSpPr>
            <p:grpSpPr>
              <a:xfrm>
                <a:off x="2465449" y="2563602"/>
                <a:ext cx="3600000" cy="3600000"/>
                <a:chOff x="-2289954" y="-4183276"/>
                <a:chExt cx="3600000" cy="3600000"/>
              </a:xfrm>
            </p:grpSpPr>
            <p:sp>
              <p:nvSpPr>
                <p:cNvPr id="61" name="Rectangle 60"/>
                <p:cNvSpPr/>
                <p:nvPr/>
              </p:nvSpPr>
              <p:spPr>
                <a:xfrm>
                  <a:off x="-2289954" y="-4183276"/>
                  <a:ext cx="3600000" cy="3600000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  <p:sp>
              <p:nvSpPr>
                <p:cNvPr id="62" name="Oval 61"/>
                <p:cNvSpPr/>
                <p:nvPr/>
              </p:nvSpPr>
              <p:spPr>
                <a:xfrm>
                  <a:off x="-785220" y="-3580940"/>
                  <a:ext cx="534574" cy="562708"/>
                </a:xfrm>
                <a:prstGeom prst="ellipse">
                  <a:avLst/>
                </a:prstGeom>
                <a:solidFill>
                  <a:srgbClr val="FF0000">
                    <a:alpha val="99000"/>
                  </a:srgbClr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  <p:sp>
              <p:nvSpPr>
                <p:cNvPr id="63" name="Oval 62"/>
                <p:cNvSpPr/>
                <p:nvPr/>
              </p:nvSpPr>
              <p:spPr>
                <a:xfrm>
                  <a:off x="-355361" y="-1420658"/>
                  <a:ext cx="534574" cy="562708"/>
                </a:xfrm>
                <a:prstGeom prst="ellipse">
                  <a:avLst/>
                </a:prstGeom>
                <a:solidFill>
                  <a:srgbClr val="FF0000">
                    <a:alpha val="99000"/>
                  </a:srgbClr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</p:grpSp>
          <p:sp>
            <p:nvSpPr>
              <p:cNvPr id="60" name="Oval 59"/>
              <p:cNvSpPr/>
              <p:nvPr/>
            </p:nvSpPr>
            <p:spPr>
              <a:xfrm>
                <a:off x="3016938" y="4501844"/>
                <a:ext cx="534574" cy="562708"/>
              </a:xfrm>
              <a:prstGeom prst="ellipse">
                <a:avLst/>
              </a:prstGeom>
              <a:solidFill>
                <a:srgbClr val="FF0000">
                  <a:alpha val="99000"/>
                </a:srgb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sp>
          <p:nvSpPr>
            <p:cNvPr id="70" name="Oval 69"/>
            <p:cNvSpPr/>
            <p:nvPr/>
          </p:nvSpPr>
          <p:spPr>
            <a:xfrm>
              <a:off x="7956949" y="5604919"/>
              <a:ext cx="201776" cy="212395"/>
            </a:xfrm>
            <a:prstGeom prst="ellipse">
              <a:avLst/>
            </a:prstGeom>
            <a:solidFill>
              <a:srgbClr val="FF0000">
                <a:alpha val="99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71" name="Oval 70"/>
            <p:cNvSpPr/>
            <p:nvPr/>
          </p:nvSpPr>
          <p:spPr>
            <a:xfrm>
              <a:off x="7348745" y="5409807"/>
              <a:ext cx="201776" cy="212395"/>
            </a:xfrm>
            <a:prstGeom prst="ellipse">
              <a:avLst/>
            </a:prstGeom>
            <a:solidFill>
              <a:srgbClr val="FF0000">
                <a:alpha val="99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73" name="Oval 72"/>
            <p:cNvSpPr/>
            <p:nvPr/>
          </p:nvSpPr>
          <p:spPr>
            <a:xfrm>
              <a:off x="8076041" y="5194157"/>
              <a:ext cx="201776" cy="212395"/>
            </a:xfrm>
            <a:prstGeom prst="ellipse">
              <a:avLst/>
            </a:prstGeom>
            <a:solidFill>
              <a:srgbClr val="FF0000">
                <a:alpha val="99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74" name="Oval 73"/>
            <p:cNvSpPr/>
            <p:nvPr/>
          </p:nvSpPr>
          <p:spPr>
            <a:xfrm>
              <a:off x="8938388" y="5219760"/>
              <a:ext cx="201776" cy="212395"/>
            </a:xfrm>
            <a:prstGeom prst="ellipse">
              <a:avLst/>
            </a:prstGeom>
            <a:solidFill>
              <a:srgbClr val="FF0000">
                <a:alpha val="99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76" name="Oval 75"/>
            <p:cNvSpPr/>
            <p:nvPr/>
          </p:nvSpPr>
          <p:spPr>
            <a:xfrm>
              <a:off x="8734837" y="5550902"/>
              <a:ext cx="201776" cy="212395"/>
            </a:xfrm>
            <a:prstGeom prst="ellipse">
              <a:avLst/>
            </a:prstGeom>
            <a:solidFill>
              <a:srgbClr val="FF0000">
                <a:alpha val="99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77" name="Oval 76"/>
            <p:cNvSpPr/>
            <p:nvPr/>
          </p:nvSpPr>
          <p:spPr>
            <a:xfrm>
              <a:off x="9121846" y="5911200"/>
              <a:ext cx="201776" cy="212395"/>
            </a:xfrm>
            <a:prstGeom prst="ellipse">
              <a:avLst/>
            </a:prstGeom>
            <a:solidFill>
              <a:srgbClr val="FF0000">
                <a:alpha val="99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78" name="Oval 77"/>
            <p:cNvSpPr/>
            <p:nvPr/>
          </p:nvSpPr>
          <p:spPr>
            <a:xfrm>
              <a:off x="9589657" y="5936395"/>
              <a:ext cx="201776" cy="212395"/>
            </a:xfrm>
            <a:prstGeom prst="ellipse">
              <a:avLst/>
            </a:prstGeom>
            <a:solidFill>
              <a:srgbClr val="FF0000">
                <a:alpha val="99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7727267" y="3143820"/>
            <a:ext cx="689869" cy="1686025"/>
            <a:chOff x="7727267" y="3143820"/>
            <a:chExt cx="689869" cy="1686025"/>
          </a:xfrm>
        </p:grpSpPr>
        <p:sp>
          <p:nvSpPr>
            <p:cNvPr id="25" name="Rectangle 24"/>
            <p:cNvSpPr/>
            <p:nvPr/>
          </p:nvSpPr>
          <p:spPr>
            <a:xfrm rot="1135939">
              <a:off x="8318918" y="3143820"/>
              <a:ext cx="98218" cy="304982"/>
            </a:xfrm>
            <a:prstGeom prst="rect">
              <a:avLst/>
            </a:prstGeom>
            <a:solidFill>
              <a:srgbClr val="0312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86" name="Rectangle 85"/>
            <p:cNvSpPr/>
            <p:nvPr/>
          </p:nvSpPr>
          <p:spPr>
            <a:xfrm rot="1135939">
              <a:off x="8189674" y="3403179"/>
              <a:ext cx="98218" cy="304982"/>
            </a:xfrm>
            <a:prstGeom prst="rect">
              <a:avLst/>
            </a:prstGeom>
            <a:solidFill>
              <a:srgbClr val="0612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87" name="Rectangle 86"/>
            <p:cNvSpPr/>
            <p:nvPr/>
          </p:nvSpPr>
          <p:spPr>
            <a:xfrm rot="1135939">
              <a:off x="8099824" y="3688639"/>
              <a:ext cx="98218" cy="304982"/>
            </a:xfrm>
            <a:prstGeom prst="rect">
              <a:avLst/>
            </a:prstGeom>
            <a:solidFill>
              <a:srgbClr val="0211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88" name="Rectangle 87"/>
            <p:cNvSpPr/>
            <p:nvPr/>
          </p:nvSpPr>
          <p:spPr>
            <a:xfrm rot="1135939">
              <a:off x="8013688" y="3948723"/>
              <a:ext cx="98218" cy="304982"/>
            </a:xfrm>
            <a:prstGeom prst="rect">
              <a:avLst/>
            </a:prstGeom>
            <a:solidFill>
              <a:srgbClr val="0212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89" name="Rectangle 88"/>
            <p:cNvSpPr/>
            <p:nvPr/>
          </p:nvSpPr>
          <p:spPr>
            <a:xfrm rot="1135939">
              <a:off x="7888889" y="4209743"/>
              <a:ext cx="98218" cy="304982"/>
            </a:xfrm>
            <a:prstGeom prst="rect">
              <a:avLst/>
            </a:prstGeom>
            <a:solidFill>
              <a:srgbClr val="0111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90" name="Rectangle 89"/>
            <p:cNvSpPr/>
            <p:nvPr/>
          </p:nvSpPr>
          <p:spPr>
            <a:xfrm rot="1135939">
              <a:off x="7727267" y="4472123"/>
              <a:ext cx="207959" cy="357722"/>
            </a:xfrm>
            <a:prstGeom prst="rect">
              <a:avLst/>
            </a:prstGeom>
            <a:solidFill>
              <a:srgbClr val="0212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sp>
        <p:nvSpPr>
          <p:cNvPr id="3" name="Oval 2"/>
          <p:cNvSpPr/>
          <p:nvPr/>
        </p:nvSpPr>
        <p:spPr>
          <a:xfrm>
            <a:off x="4494294" y="4706232"/>
            <a:ext cx="1898617" cy="1901733"/>
          </a:xfrm>
          <a:prstGeom prst="ellipse">
            <a:avLst/>
          </a:prstGeom>
          <a:solidFill>
            <a:schemeClr val="tx2">
              <a:lumMod val="75000"/>
              <a:alpha val="2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5" name="Oval 54"/>
          <p:cNvSpPr/>
          <p:nvPr/>
        </p:nvSpPr>
        <p:spPr>
          <a:xfrm>
            <a:off x="8334265" y="4741080"/>
            <a:ext cx="1898617" cy="1901733"/>
          </a:xfrm>
          <a:prstGeom prst="ellipse">
            <a:avLst/>
          </a:prstGeom>
          <a:solidFill>
            <a:schemeClr val="tx2">
              <a:lumMod val="75000"/>
              <a:alpha val="2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91813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69" grpId="0"/>
      <p:bldP spid="3" grpId="0" animBg="1"/>
      <p:bldP spid="5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bg1"/>
                </a:solidFill>
              </a:rPr>
              <a:t>Background – Process Slopes</a:t>
            </a:r>
            <a:endParaRPr lang="en-AU" b="1" dirty="0">
              <a:solidFill>
                <a:schemeClr val="bg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3000" y="1690688"/>
            <a:ext cx="5740880" cy="430566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120" y="1690688"/>
            <a:ext cx="5740880" cy="4305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227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bg1"/>
                </a:solidFill>
              </a:rPr>
              <a:t>Background – Model Mimicry</a:t>
            </a:r>
            <a:endParaRPr lang="en-AU" b="1" dirty="0">
              <a:solidFill>
                <a:schemeClr val="bg1"/>
              </a:solidFill>
            </a:endParaRPr>
          </a:p>
        </p:txBody>
      </p:sp>
      <p:grpSp>
        <p:nvGrpSpPr>
          <p:cNvPr id="4" name="Group 3"/>
          <p:cNvGrpSpPr>
            <a:grpSpLocks noChangeAspect="1"/>
          </p:cNvGrpSpPr>
          <p:nvPr/>
        </p:nvGrpSpPr>
        <p:grpSpPr>
          <a:xfrm>
            <a:off x="3314147" y="4992407"/>
            <a:ext cx="2808870" cy="1358827"/>
            <a:chOff x="2465449" y="2563602"/>
            <a:chExt cx="7441658" cy="3600000"/>
          </a:xfrm>
        </p:grpSpPr>
        <p:grpSp>
          <p:nvGrpSpPr>
            <p:cNvPr id="72" name="Group 71"/>
            <p:cNvGrpSpPr/>
            <p:nvPr/>
          </p:nvGrpSpPr>
          <p:grpSpPr>
            <a:xfrm>
              <a:off x="6307107" y="2563602"/>
              <a:ext cx="3600000" cy="3600000"/>
              <a:chOff x="-2736440" y="-4183276"/>
              <a:chExt cx="3600000" cy="3600000"/>
            </a:xfrm>
          </p:grpSpPr>
          <p:sp>
            <p:nvSpPr>
              <p:cNvPr id="116" name="Rectangle 115"/>
              <p:cNvSpPr/>
              <p:nvPr/>
            </p:nvSpPr>
            <p:spPr>
              <a:xfrm>
                <a:off x="-2736440" y="-4183276"/>
                <a:ext cx="3600000" cy="36000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117" name="Oval 116"/>
              <p:cNvSpPr/>
              <p:nvPr/>
            </p:nvSpPr>
            <p:spPr>
              <a:xfrm>
                <a:off x="-248296" y="-3862295"/>
                <a:ext cx="534573" cy="562708"/>
              </a:xfrm>
              <a:prstGeom prst="ellipse">
                <a:avLst/>
              </a:prstGeom>
              <a:solidFill>
                <a:srgbClr val="FF0000">
                  <a:alpha val="99000"/>
                </a:srgb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118" name="Oval 117"/>
              <p:cNvSpPr/>
              <p:nvPr/>
            </p:nvSpPr>
            <p:spPr>
              <a:xfrm>
                <a:off x="-2302844" y="-1682326"/>
                <a:ext cx="534573" cy="562708"/>
              </a:xfrm>
              <a:prstGeom prst="ellipse">
                <a:avLst/>
              </a:prstGeom>
              <a:solidFill>
                <a:srgbClr val="FF0000">
                  <a:alpha val="99000"/>
                </a:srgb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grpSp>
          <p:nvGrpSpPr>
            <p:cNvPr id="119" name="Group 118"/>
            <p:cNvGrpSpPr/>
            <p:nvPr/>
          </p:nvGrpSpPr>
          <p:grpSpPr>
            <a:xfrm>
              <a:off x="2465449" y="2563602"/>
              <a:ext cx="3600000" cy="3600000"/>
              <a:chOff x="-2289954" y="-4183276"/>
              <a:chExt cx="3600000" cy="3600000"/>
            </a:xfrm>
          </p:grpSpPr>
          <p:sp>
            <p:nvSpPr>
              <p:cNvPr id="120" name="Rectangle 119"/>
              <p:cNvSpPr/>
              <p:nvPr/>
            </p:nvSpPr>
            <p:spPr>
              <a:xfrm>
                <a:off x="-2289954" y="-4183276"/>
                <a:ext cx="3600000" cy="36000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121" name="Oval 120"/>
              <p:cNvSpPr/>
              <p:nvPr/>
            </p:nvSpPr>
            <p:spPr>
              <a:xfrm>
                <a:off x="-785220" y="-3580940"/>
                <a:ext cx="534574" cy="562708"/>
              </a:xfrm>
              <a:prstGeom prst="ellipse">
                <a:avLst/>
              </a:prstGeom>
              <a:solidFill>
                <a:srgbClr val="FF0000">
                  <a:alpha val="99000"/>
                </a:srgb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122" name="Oval 121"/>
              <p:cNvSpPr/>
              <p:nvPr/>
            </p:nvSpPr>
            <p:spPr>
              <a:xfrm>
                <a:off x="-355361" y="-1420658"/>
                <a:ext cx="534574" cy="562708"/>
              </a:xfrm>
              <a:prstGeom prst="ellipse">
                <a:avLst/>
              </a:prstGeom>
              <a:solidFill>
                <a:srgbClr val="FF0000">
                  <a:alpha val="99000"/>
                </a:srgb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sp>
          <p:nvSpPr>
            <p:cNvPr id="123" name="Oval 122"/>
            <p:cNvSpPr/>
            <p:nvPr/>
          </p:nvSpPr>
          <p:spPr>
            <a:xfrm>
              <a:off x="3016938" y="4501844"/>
              <a:ext cx="534574" cy="562708"/>
            </a:xfrm>
            <a:prstGeom prst="ellipse">
              <a:avLst/>
            </a:prstGeom>
            <a:solidFill>
              <a:srgbClr val="FF0000">
                <a:alpha val="99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sp>
        <p:nvSpPr>
          <p:cNvPr id="5" name="Rectangle 4"/>
          <p:cNvSpPr/>
          <p:nvPr/>
        </p:nvSpPr>
        <p:spPr>
          <a:xfrm>
            <a:off x="7564982" y="1734166"/>
            <a:ext cx="1735668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300" dirty="0">
                <a:solidFill>
                  <a:schemeClr val="bg1"/>
                </a:solidFill>
              </a:rPr>
              <a:t>Counting</a:t>
            </a:r>
            <a:endParaRPr lang="en-AU" sz="3300" dirty="0"/>
          </a:p>
        </p:txBody>
      </p:sp>
      <p:sp>
        <p:nvSpPr>
          <p:cNvPr id="141" name="Rectangle 140"/>
          <p:cNvSpPr/>
          <p:nvPr/>
        </p:nvSpPr>
        <p:spPr>
          <a:xfrm>
            <a:off x="3736505" y="1708063"/>
            <a:ext cx="1846980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300" dirty="0" smtClean="0">
                <a:solidFill>
                  <a:schemeClr val="bg1"/>
                </a:solidFill>
              </a:rPr>
              <a:t>Subitizing</a:t>
            </a:r>
            <a:endParaRPr lang="en-AU" sz="3300" dirty="0"/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696000" y="1658108"/>
            <a:ext cx="10104272" cy="2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V="1">
            <a:off x="3982234" y="3127325"/>
            <a:ext cx="619440" cy="1613755"/>
          </a:xfrm>
          <a:prstGeom prst="line">
            <a:avLst/>
          </a:prstGeom>
          <a:ln w="34925">
            <a:solidFill>
              <a:schemeClr val="bg1"/>
            </a:solidFill>
            <a:headEnd type="triangle" w="lg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/>
          <p:cNvCxnSpPr/>
          <p:nvPr/>
        </p:nvCxnSpPr>
        <p:spPr>
          <a:xfrm flipH="1" flipV="1">
            <a:off x="4601675" y="3127324"/>
            <a:ext cx="774691" cy="1613756"/>
          </a:xfrm>
          <a:prstGeom prst="line">
            <a:avLst/>
          </a:prstGeom>
          <a:ln w="34925">
            <a:solidFill>
              <a:schemeClr val="bg1"/>
            </a:solidFill>
            <a:headEnd type="triangle" w="lg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Rectangle 147"/>
          <p:cNvSpPr/>
          <p:nvPr/>
        </p:nvSpPr>
        <p:spPr>
          <a:xfrm rot="16200000">
            <a:off x="10238549" y="3154270"/>
            <a:ext cx="92553" cy="141335"/>
          </a:xfrm>
          <a:prstGeom prst="rect">
            <a:avLst/>
          </a:prstGeom>
          <a:solidFill>
            <a:srgbClr val="0318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1" name="Rectangle 40"/>
          <p:cNvSpPr/>
          <p:nvPr/>
        </p:nvSpPr>
        <p:spPr>
          <a:xfrm>
            <a:off x="3936677" y="2451608"/>
            <a:ext cx="1439689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300" dirty="0" smtClean="0">
                <a:solidFill>
                  <a:schemeClr val="bg1"/>
                </a:solidFill>
              </a:rPr>
              <a:t>Parallel</a:t>
            </a:r>
            <a:endParaRPr lang="en-AU" sz="3300" dirty="0"/>
          </a:p>
        </p:txBody>
      </p:sp>
      <p:sp>
        <p:nvSpPr>
          <p:cNvPr id="44" name="Rectangle 43"/>
          <p:cNvSpPr/>
          <p:nvPr/>
        </p:nvSpPr>
        <p:spPr>
          <a:xfrm>
            <a:off x="693591" y="2429673"/>
            <a:ext cx="2101473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300" dirty="0" smtClean="0">
                <a:solidFill>
                  <a:schemeClr val="bg1"/>
                </a:solidFill>
              </a:rPr>
              <a:t>Processing </a:t>
            </a:r>
          </a:p>
          <a:p>
            <a:pPr algn="ctr"/>
            <a:r>
              <a:rPr lang="en-US" sz="3300" dirty="0" smtClean="0">
                <a:solidFill>
                  <a:schemeClr val="bg1"/>
                </a:solidFill>
              </a:rPr>
              <a:t>System</a:t>
            </a:r>
            <a:endParaRPr lang="en-AU" sz="3300" dirty="0"/>
          </a:p>
        </p:txBody>
      </p:sp>
      <p:cxnSp>
        <p:nvCxnSpPr>
          <p:cNvPr id="50" name="Straight Connector 49"/>
          <p:cNvCxnSpPr/>
          <p:nvPr/>
        </p:nvCxnSpPr>
        <p:spPr>
          <a:xfrm flipV="1">
            <a:off x="696000" y="2395466"/>
            <a:ext cx="10104272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>
            <a:off x="2760148" y="1658109"/>
            <a:ext cx="0" cy="4738741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H="1">
            <a:off x="6552895" y="1658108"/>
            <a:ext cx="0" cy="4738741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flipV="1">
            <a:off x="7774982" y="3166622"/>
            <a:ext cx="619440" cy="1613755"/>
          </a:xfrm>
          <a:prstGeom prst="line">
            <a:avLst/>
          </a:prstGeom>
          <a:ln w="34925">
            <a:solidFill>
              <a:schemeClr val="bg1"/>
            </a:solidFill>
            <a:headEnd type="triangle" w="lg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 flipH="1" flipV="1">
            <a:off x="8394423" y="3166621"/>
            <a:ext cx="774691" cy="1613756"/>
          </a:xfrm>
          <a:prstGeom prst="line">
            <a:avLst/>
          </a:prstGeom>
          <a:ln w="34925">
            <a:solidFill>
              <a:schemeClr val="bg1"/>
            </a:solidFill>
            <a:headEnd type="triangle" w="lg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68"/>
          <p:cNvSpPr/>
          <p:nvPr/>
        </p:nvSpPr>
        <p:spPr>
          <a:xfrm>
            <a:off x="7823676" y="2507576"/>
            <a:ext cx="1133644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300" dirty="0" smtClean="0">
                <a:solidFill>
                  <a:schemeClr val="bg1"/>
                </a:solidFill>
              </a:rPr>
              <a:t>Serial</a:t>
            </a:r>
            <a:endParaRPr lang="en-AU" sz="3300" dirty="0"/>
          </a:p>
        </p:txBody>
      </p:sp>
      <p:grpSp>
        <p:nvGrpSpPr>
          <p:cNvPr id="15" name="Group 14"/>
          <p:cNvGrpSpPr/>
          <p:nvPr/>
        </p:nvGrpSpPr>
        <p:grpSpPr>
          <a:xfrm>
            <a:off x="7106895" y="5031704"/>
            <a:ext cx="2808870" cy="1358827"/>
            <a:chOff x="7106895" y="5031704"/>
            <a:chExt cx="2808870" cy="1358827"/>
          </a:xfrm>
        </p:grpSpPr>
        <p:grpSp>
          <p:nvGrpSpPr>
            <p:cNvPr id="57" name="Group 56"/>
            <p:cNvGrpSpPr>
              <a:grpSpLocks noChangeAspect="1"/>
            </p:cNvGrpSpPr>
            <p:nvPr/>
          </p:nvGrpSpPr>
          <p:grpSpPr>
            <a:xfrm>
              <a:off x="7106895" y="5031704"/>
              <a:ext cx="2808870" cy="1358827"/>
              <a:chOff x="2465449" y="2563602"/>
              <a:chExt cx="7441658" cy="3600000"/>
            </a:xfrm>
          </p:grpSpPr>
          <p:grpSp>
            <p:nvGrpSpPr>
              <p:cNvPr id="58" name="Group 57"/>
              <p:cNvGrpSpPr/>
              <p:nvPr/>
            </p:nvGrpSpPr>
            <p:grpSpPr>
              <a:xfrm>
                <a:off x="6307107" y="2563602"/>
                <a:ext cx="3600000" cy="3600000"/>
                <a:chOff x="-2736440" y="-4183276"/>
                <a:chExt cx="3600000" cy="3600000"/>
              </a:xfrm>
            </p:grpSpPr>
            <p:sp>
              <p:nvSpPr>
                <p:cNvPr id="64" name="Rectangle 63"/>
                <p:cNvSpPr/>
                <p:nvPr/>
              </p:nvSpPr>
              <p:spPr>
                <a:xfrm>
                  <a:off x="-2736440" y="-4183276"/>
                  <a:ext cx="3600000" cy="3600000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  <p:sp>
              <p:nvSpPr>
                <p:cNvPr id="65" name="Oval 64"/>
                <p:cNvSpPr/>
                <p:nvPr/>
              </p:nvSpPr>
              <p:spPr>
                <a:xfrm>
                  <a:off x="-248296" y="-3862295"/>
                  <a:ext cx="534573" cy="562708"/>
                </a:xfrm>
                <a:prstGeom prst="ellipse">
                  <a:avLst/>
                </a:prstGeom>
                <a:solidFill>
                  <a:srgbClr val="FF0000">
                    <a:alpha val="99000"/>
                  </a:srgbClr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</p:grpSp>
          <p:grpSp>
            <p:nvGrpSpPr>
              <p:cNvPr id="59" name="Group 58"/>
              <p:cNvGrpSpPr/>
              <p:nvPr/>
            </p:nvGrpSpPr>
            <p:grpSpPr>
              <a:xfrm>
                <a:off x="2465449" y="2563602"/>
                <a:ext cx="3600000" cy="3600000"/>
                <a:chOff x="-2289954" y="-4183276"/>
                <a:chExt cx="3600000" cy="3600000"/>
              </a:xfrm>
            </p:grpSpPr>
            <p:sp>
              <p:nvSpPr>
                <p:cNvPr id="61" name="Rectangle 60"/>
                <p:cNvSpPr/>
                <p:nvPr/>
              </p:nvSpPr>
              <p:spPr>
                <a:xfrm>
                  <a:off x="-2289954" y="-4183276"/>
                  <a:ext cx="3600000" cy="3600000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  <p:sp>
              <p:nvSpPr>
                <p:cNvPr id="62" name="Oval 61"/>
                <p:cNvSpPr/>
                <p:nvPr/>
              </p:nvSpPr>
              <p:spPr>
                <a:xfrm>
                  <a:off x="-785220" y="-3580940"/>
                  <a:ext cx="534574" cy="562708"/>
                </a:xfrm>
                <a:prstGeom prst="ellipse">
                  <a:avLst/>
                </a:prstGeom>
                <a:solidFill>
                  <a:srgbClr val="FF0000">
                    <a:alpha val="99000"/>
                  </a:srgbClr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  <p:sp>
              <p:nvSpPr>
                <p:cNvPr id="63" name="Oval 62"/>
                <p:cNvSpPr/>
                <p:nvPr/>
              </p:nvSpPr>
              <p:spPr>
                <a:xfrm>
                  <a:off x="-355361" y="-1420658"/>
                  <a:ext cx="534574" cy="562708"/>
                </a:xfrm>
                <a:prstGeom prst="ellipse">
                  <a:avLst/>
                </a:prstGeom>
                <a:solidFill>
                  <a:srgbClr val="FF0000">
                    <a:alpha val="99000"/>
                  </a:srgbClr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</p:grpSp>
          <p:sp>
            <p:nvSpPr>
              <p:cNvPr id="60" name="Oval 59"/>
              <p:cNvSpPr/>
              <p:nvPr/>
            </p:nvSpPr>
            <p:spPr>
              <a:xfrm>
                <a:off x="3016938" y="4501844"/>
                <a:ext cx="534574" cy="562708"/>
              </a:xfrm>
              <a:prstGeom prst="ellipse">
                <a:avLst/>
              </a:prstGeom>
              <a:solidFill>
                <a:srgbClr val="FF0000">
                  <a:alpha val="99000"/>
                </a:srgb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sp>
          <p:nvSpPr>
            <p:cNvPr id="70" name="Oval 69"/>
            <p:cNvSpPr/>
            <p:nvPr/>
          </p:nvSpPr>
          <p:spPr>
            <a:xfrm>
              <a:off x="7956949" y="5604919"/>
              <a:ext cx="201776" cy="212395"/>
            </a:xfrm>
            <a:prstGeom prst="ellipse">
              <a:avLst/>
            </a:prstGeom>
            <a:solidFill>
              <a:srgbClr val="FF0000">
                <a:alpha val="99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71" name="Oval 70"/>
            <p:cNvSpPr/>
            <p:nvPr/>
          </p:nvSpPr>
          <p:spPr>
            <a:xfrm>
              <a:off x="7348745" y="5409807"/>
              <a:ext cx="201776" cy="212395"/>
            </a:xfrm>
            <a:prstGeom prst="ellipse">
              <a:avLst/>
            </a:prstGeom>
            <a:solidFill>
              <a:srgbClr val="FF0000">
                <a:alpha val="99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73" name="Oval 72"/>
            <p:cNvSpPr/>
            <p:nvPr/>
          </p:nvSpPr>
          <p:spPr>
            <a:xfrm>
              <a:off x="8076041" y="5194157"/>
              <a:ext cx="201776" cy="212395"/>
            </a:xfrm>
            <a:prstGeom prst="ellipse">
              <a:avLst/>
            </a:prstGeom>
            <a:solidFill>
              <a:srgbClr val="FF0000">
                <a:alpha val="99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74" name="Oval 73"/>
            <p:cNvSpPr/>
            <p:nvPr/>
          </p:nvSpPr>
          <p:spPr>
            <a:xfrm>
              <a:off x="8938388" y="5219760"/>
              <a:ext cx="201776" cy="212395"/>
            </a:xfrm>
            <a:prstGeom prst="ellipse">
              <a:avLst/>
            </a:prstGeom>
            <a:solidFill>
              <a:srgbClr val="FF0000">
                <a:alpha val="99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76" name="Oval 75"/>
            <p:cNvSpPr/>
            <p:nvPr/>
          </p:nvSpPr>
          <p:spPr>
            <a:xfrm>
              <a:off x="8734837" y="5550902"/>
              <a:ext cx="201776" cy="212395"/>
            </a:xfrm>
            <a:prstGeom prst="ellipse">
              <a:avLst/>
            </a:prstGeom>
            <a:solidFill>
              <a:srgbClr val="FF0000">
                <a:alpha val="99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77" name="Oval 76"/>
            <p:cNvSpPr/>
            <p:nvPr/>
          </p:nvSpPr>
          <p:spPr>
            <a:xfrm>
              <a:off x="9121846" y="5911200"/>
              <a:ext cx="201776" cy="212395"/>
            </a:xfrm>
            <a:prstGeom prst="ellipse">
              <a:avLst/>
            </a:prstGeom>
            <a:solidFill>
              <a:srgbClr val="FF0000">
                <a:alpha val="99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78" name="Oval 77"/>
            <p:cNvSpPr/>
            <p:nvPr/>
          </p:nvSpPr>
          <p:spPr>
            <a:xfrm>
              <a:off x="9589657" y="5936395"/>
              <a:ext cx="201776" cy="212395"/>
            </a:xfrm>
            <a:prstGeom prst="ellipse">
              <a:avLst/>
            </a:prstGeom>
            <a:solidFill>
              <a:srgbClr val="FF0000">
                <a:alpha val="99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7727267" y="3143820"/>
            <a:ext cx="689869" cy="1686025"/>
            <a:chOff x="7727267" y="3143820"/>
            <a:chExt cx="689869" cy="1686025"/>
          </a:xfrm>
        </p:grpSpPr>
        <p:sp>
          <p:nvSpPr>
            <p:cNvPr id="25" name="Rectangle 24"/>
            <p:cNvSpPr/>
            <p:nvPr/>
          </p:nvSpPr>
          <p:spPr>
            <a:xfrm rot="1135939">
              <a:off x="8318918" y="3143820"/>
              <a:ext cx="98218" cy="304982"/>
            </a:xfrm>
            <a:prstGeom prst="rect">
              <a:avLst/>
            </a:prstGeom>
            <a:solidFill>
              <a:srgbClr val="0213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86" name="Rectangle 85"/>
            <p:cNvSpPr/>
            <p:nvPr/>
          </p:nvSpPr>
          <p:spPr>
            <a:xfrm rot="1135939">
              <a:off x="8189674" y="3403179"/>
              <a:ext cx="98218" cy="304982"/>
            </a:xfrm>
            <a:prstGeom prst="rect">
              <a:avLst/>
            </a:prstGeom>
            <a:solidFill>
              <a:srgbClr val="0211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87" name="Rectangle 86"/>
            <p:cNvSpPr/>
            <p:nvPr/>
          </p:nvSpPr>
          <p:spPr>
            <a:xfrm rot="1135939">
              <a:off x="8099824" y="3688639"/>
              <a:ext cx="98218" cy="304982"/>
            </a:xfrm>
            <a:prstGeom prst="rect">
              <a:avLst/>
            </a:prstGeom>
            <a:solidFill>
              <a:srgbClr val="0211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88" name="Rectangle 87"/>
            <p:cNvSpPr/>
            <p:nvPr/>
          </p:nvSpPr>
          <p:spPr>
            <a:xfrm rot="1135939">
              <a:off x="8013688" y="3948723"/>
              <a:ext cx="98218" cy="304982"/>
            </a:xfrm>
            <a:prstGeom prst="rect">
              <a:avLst/>
            </a:prstGeom>
            <a:solidFill>
              <a:srgbClr val="0111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89" name="Rectangle 88"/>
            <p:cNvSpPr/>
            <p:nvPr/>
          </p:nvSpPr>
          <p:spPr>
            <a:xfrm rot="1135939">
              <a:off x="7888889" y="4209743"/>
              <a:ext cx="98218" cy="304982"/>
            </a:xfrm>
            <a:prstGeom prst="rect">
              <a:avLst/>
            </a:prstGeom>
            <a:solidFill>
              <a:srgbClr val="0212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90" name="Rectangle 89"/>
            <p:cNvSpPr/>
            <p:nvPr/>
          </p:nvSpPr>
          <p:spPr>
            <a:xfrm rot="1135939">
              <a:off x="7727267" y="4472123"/>
              <a:ext cx="207959" cy="357722"/>
            </a:xfrm>
            <a:prstGeom prst="rect">
              <a:avLst/>
            </a:prstGeom>
            <a:solidFill>
              <a:srgbClr val="0212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sp>
        <p:nvSpPr>
          <p:cNvPr id="81" name="Rectangle 80"/>
          <p:cNvSpPr/>
          <p:nvPr/>
        </p:nvSpPr>
        <p:spPr>
          <a:xfrm rot="3897144">
            <a:off x="4218742" y="3505234"/>
            <a:ext cx="1207182" cy="225112"/>
          </a:xfrm>
          <a:prstGeom prst="rect">
            <a:avLst/>
          </a:prstGeom>
          <a:solidFill>
            <a:srgbClr val="041E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3" name="Rectangle 82"/>
          <p:cNvSpPr/>
          <p:nvPr/>
        </p:nvSpPr>
        <p:spPr>
          <a:xfrm rot="3623891">
            <a:off x="4861569" y="4311340"/>
            <a:ext cx="803345" cy="258800"/>
          </a:xfrm>
          <a:prstGeom prst="rect">
            <a:avLst/>
          </a:prstGeom>
          <a:solidFill>
            <a:srgbClr val="021B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5" name="Rectangle 84"/>
          <p:cNvSpPr/>
          <p:nvPr/>
        </p:nvSpPr>
        <p:spPr>
          <a:xfrm rot="17683611">
            <a:off x="3840254" y="3558914"/>
            <a:ext cx="1106841" cy="172394"/>
          </a:xfrm>
          <a:prstGeom prst="rect">
            <a:avLst/>
          </a:prstGeom>
          <a:solidFill>
            <a:srgbClr val="041E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1" name="Rectangle 90"/>
          <p:cNvSpPr/>
          <p:nvPr/>
        </p:nvSpPr>
        <p:spPr>
          <a:xfrm rot="17267910">
            <a:off x="3673514" y="4379991"/>
            <a:ext cx="782600" cy="219859"/>
          </a:xfrm>
          <a:prstGeom prst="rect">
            <a:avLst/>
          </a:prstGeom>
          <a:solidFill>
            <a:srgbClr val="0320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2" name="Oval 91"/>
          <p:cNvSpPr/>
          <p:nvPr/>
        </p:nvSpPr>
        <p:spPr>
          <a:xfrm>
            <a:off x="4494294" y="4706232"/>
            <a:ext cx="1898617" cy="1901733"/>
          </a:xfrm>
          <a:prstGeom prst="ellipse">
            <a:avLst/>
          </a:prstGeom>
          <a:solidFill>
            <a:schemeClr val="tx2">
              <a:lumMod val="75000"/>
              <a:alpha val="2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3" name="Oval 92"/>
          <p:cNvSpPr/>
          <p:nvPr/>
        </p:nvSpPr>
        <p:spPr>
          <a:xfrm>
            <a:off x="8334265" y="4741080"/>
            <a:ext cx="1898617" cy="1901733"/>
          </a:xfrm>
          <a:prstGeom prst="ellipse">
            <a:avLst/>
          </a:prstGeom>
          <a:solidFill>
            <a:schemeClr val="tx2">
              <a:lumMod val="75000"/>
              <a:alpha val="2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19016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 animBg="1"/>
      <p:bldP spid="83" grpId="0" animBg="1"/>
      <p:bldP spid="85" grpId="0" animBg="1"/>
      <p:bldP spid="91" grpId="0" animBg="1"/>
      <p:bldP spid="92" grpId="0" animBg="1"/>
      <p:bldP spid="9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Systems Factorial Technology (SFT</a:t>
            </a:r>
            <a:r>
              <a:rPr lang="en-US" dirty="0" smtClean="0">
                <a:solidFill>
                  <a:schemeClr val="bg1"/>
                </a:solidFill>
              </a:rPr>
              <a:t>)</a:t>
            </a:r>
            <a:endParaRPr lang="en-AU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515600" cy="4734832"/>
          </a:xfrm>
        </p:spPr>
        <p:txBody>
          <a:bodyPr>
            <a:normAutofit/>
          </a:bodyPr>
          <a:lstStyle/>
          <a:p>
            <a:r>
              <a:rPr lang="en-US" sz="3400" dirty="0" smtClean="0">
                <a:solidFill>
                  <a:schemeClr val="bg1"/>
                </a:solidFill>
              </a:rPr>
              <a:t>Sophisticated </a:t>
            </a:r>
            <a:r>
              <a:rPr lang="en-US" sz="3400" dirty="0">
                <a:solidFill>
                  <a:schemeClr val="bg1"/>
                </a:solidFill>
              </a:rPr>
              <a:t>modeling technique utilizing response-time </a:t>
            </a:r>
            <a:r>
              <a:rPr lang="en-US" sz="3400" dirty="0" smtClean="0">
                <a:solidFill>
                  <a:schemeClr val="bg1"/>
                </a:solidFill>
              </a:rPr>
              <a:t>distributions (Townsend, 1990)</a:t>
            </a:r>
          </a:p>
          <a:p>
            <a:endParaRPr lang="en-US" sz="3400" dirty="0">
              <a:solidFill>
                <a:schemeClr val="bg1"/>
              </a:solidFill>
            </a:endParaRPr>
          </a:p>
          <a:p>
            <a:r>
              <a:rPr lang="en-US" sz="3400" dirty="0" smtClean="0">
                <a:solidFill>
                  <a:schemeClr val="bg1"/>
                </a:solidFill>
              </a:rPr>
              <a:t>Immune </a:t>
            </a:r>
            <a:r>
              <a:rPr lang="en-US" sz="3400" dirty="0">
                <a:solidFill>
                  <a:schemeClr val="bg1"/>
                </a:solidFill>
              </a:rPr>
              <a:t>to model </a:t>
            </a:r>
            <a:r>
              <a:rPr lang="en-US" sz="3400" dirty="0" smtClean="0">
                <a:solidFill>
                  <a:schemeClr val="bg1"/>
                </a:solidFill>
              </a:rPr>
              <a:t>mimicry</a:t>
            </a:r>
            <a:endParaRPr lang="en-AU" sz="3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5384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Systems Factorial Technology (SFT)</a:t>
            </a:r>
            <a:endParaRPr lang="en-AU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698625"/>
            <a:ext cx="10515600" cy="47348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400" dirty="0" smtClean="0">
                <a:solidFill>
                  <a:schemeClr val="bg1"/>
                </a:solidFill>
              </a:rPr>
              <a:t>System Properties</a:t>
            </a:r>
            <a:endParaRPr lang="en-US" sz="34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3400" dirty="0" smtClean="0">
                <a:solidFill>
                  <a:schemeClr val="bg1"/>
                </a:solidFill>
              </a:rPr>
              <a:t>    1. System Architecture	– Parallel vs. Serial</a:t>
            </a:r>
          </a:p>
          <a:p>
            <a:pPr marL="0" indent="0">
              <a:buNone/>
            </a:pPr>
            <a:endParaRPr lang="en-US" sz="34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3400" dirty="0" smtClean="0">
                <a:solidFill>
                  <a:schemeClr val="bg1"/>
                </a:solidFill>
              </a:rPr>
              <a:t>    2. Stopping Rule 		– Self-Terminating vs. Exhaustive</a:t>
            </a:r>
          </a:p>
          <a:p>
            <a:pPr marL="0" indent="0">
              <a:buNone/>
            </a:pPr>
            <a:r>
              <a:rPr lang="en-US" sz="3400" dirty="0">
                <a:solidFill>
                  <a:schemeClr val="bg1"/>
                </a:solidFill>
              </a:rPr>
              <a:t>	</a:t>
            </a:r>
            <a:endParaRPr lang="en-US" sz="3400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3400" dirty="0">
                <a:solidFill>
                  <a:schemeClr val="bg1"/>
                </a:solidFill>
              </a:rPr>
              <a:t> </a:t>
            </a:r>
            <a:r>
              <a:rPr lang="en-US" sz="3400" dirty="0" smtClean="0">
                <a:solidFill>
                  <a:schemeClr val="bg1"/>
                </a:solidFill>
              </a:rPr>
              <a:t>   3. Workload Capacity	– Limited capacity</a:t>
            </a:r>
          </a:p>
          <a:p>
            <a:pPr marL="0" indent="0">
              <a:buNone/>
            </a:pPr>
            <a:r>
              <a:rPr lang="en-US" sz="3400" dirty="0">
                <a:solidFill>
                  <a:schemeClr val="bg1"/>
                </a:solidFill>
              </a:rPr>
              <a:t>	</a:t>
            </a:r>
            <a:r>
              <a:rPr lang="en-US" sz="3400" dirty="0" smtClean="0">
                <a:solidFill>
                  <a:schemeClr val="bg1"/>
                </a:solidFill>
              </a:rPr>
              <a:t>			    	– Unlimited Capacity</a:t>
            </a:r>
          </a:p>
        </p:txBody>
      </p:sp>
    </p:spTree>
    <p:extLst>
      <p:ext uri="{BB962C8B-B14F-4D97-AF65-F5344CB8AC3E}">
        <p14:creationId xmlns:p14="http://schemas.microsoft.com/office/powerpoint/2010/main" val="4233521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3395</TotalTime>
  <Words>1044</Words>
  <Application>Microsoft Office PowerPoint</Application>
  <PresentationFormat>Widescreen</PresentationFormat>
  <Paragraphs>465</Paragraphs>
  <Slides>43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0" baseType="lpstr">
      <vt:lpstr>Aparajita</vt:lpstr>
      <vt:lpstr>Arial</vt:lpstr>
      <vt:lpstr>Calibri</vt:lpstr>
      <vt:lpstr>Calibri Light</vt:lpstr>
      <vt:lpstr>Cambria Math</vt:lpstr>
      <vt:lpstr>Times New Roman</vt:lpstr>
      <vt:lpstr>1_Office Theme</vt:lpstr>
      <vt:lpstr>Cognitive Processing Systems of Enumeration</vt:lpstr>
      <vt:lpstr>The Question</vt:lpstr>
      <vt:lpstr>Background</vt:lpstr>
      <vt:lpstr>Background</vt:lpstr>
      <vt:lpstr>Background – Processing Systems</vt:lpstr>
      <vt:lpstr>Background – Process Slopes</vt:lpstr>
      <vt:lpstr>Background – Model Mimicry</vt:lpstr>
      <vt:lpstr>Systems Factorial Technology (SFT)</vt:lpstr>
      <vt:lpstr>Systems Factorial Technology (SFT)</vt:lpstr>
      <vt:lpstr>Aim</vt:lpstr>
      <vt:lpstr>Methodology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Methodology – Procedure</vt:lpstr>
      <vt:lpstr>Methodology – Procedure</vt:lpstr>
      <vt:lpstr>Methodology – Procedure</vt:lpstr>
      <vt:lpstr>Methodology – Procedure</vt:lpstr>
      <vt:lpstr>Methodology – Procedure</vt:lpstr>
      <vt:lpstr>Methodology – Salience</vt:lpstr>
      <vt:lpstr>Methodology</vt:lpstr>
      <vt:lpstr>Methodology</vt:lpstr>
      <vt:lpstr>Results</vt:lpstr>
      <vt:lpstr>Results – Capacity</vt:lpstr>
      <vt:lpstr>Results – Architecture</vt:lpstr>
      <vt:lpstr>Results – Architecture</vt:lpstr>
      <vt:lpstr>Results – Architecture</vt:lpstr>
      <vt:lpstr>Background</vt:lpstr>
      <vt:lpstr>Results</vt:lpstr>
      <vt:lpstr>Results – Architecture</vt:lpstr>
      <vt:lpstr>Background</vt:lpstr>
      <vt:lpstr>Conclusion</vt:lpstr>
      <vt:lpstr>Future Research</vt:lpstr>
      <vt:lpstr>Thankyou!</vt:lpstr>
      <vt:lpstr>Acknowledgements</vt:lpstr>
      <vt:lpstr>Questions?</vt:lpstr>
      <vt:lpstr>Methodology – Double Factorial Design</vt:lpstr>
      <vt:lpstr>Methodology – Double Factorial Design</vt:lpstr>
      <vt:lpstr>Methodology – Double Factorial Design</vt:lpstr>
      <vt:lpstr>Methodology – Double Factorial Design</vt:lpstr>
      <vt:lpstr>Methodology – Salience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Cognitive Processing Systems of Enumeration</dc:title>
  <dc:creator>Microsoft account</dc:creator>
  <cp:lastModifiedBy>Paul Garrett</cp:lastModifiedBy>
  <cp:revision>166</cp:revision>
  <dcterms:created xsi:type="dcterms:W3CDTF">2015-11-15T01:13:19Z</dcterms:created>
  <dcterms:modified xsi:type="dcterms:W3CDTF">2016-02-11T23:47:15Z</dcterms:modified>
</cp:coreProperties>
</file>